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120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s/slide243.xml" ContentType="application/vnd.openxmlformats-officedocument.presentationml.slide+xml"/>
  <Override PartName="/ppt/slides/slide290.xml" ContentType="application/vnd.openxmlformats-officedocument.presentationml.slide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slides/slide308.xml" ContentType="application/vnd.openxmlformats-officedocument.presentationml.slide+xml"/>
  <Override PartName="/ppt/slides/slide31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344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333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259.xml" ContentType="application/vnd.openxmlformats-officedocument.presentationml.slide+xml"/>
  <Override PartName="/ppt/slides/slide32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s/slide248.xml" ContentType="application/vnd.openxmlformats-officedocument.presentationml.slide+xml"/>
  <Override PartName="/ppt/slides/slide295.xml" ContentType="application/vnd.openxmlformats-officedocument.presentationml.slide+xml"/>
  <Override PartName="/ppt/slides/slide300.xml" ContentType="application/vnd.openxmlformats-officedocument.presentationml.slide+xml"/>
  <Override PartName="/ppt/slides/slide31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s/slide237.xml" ContentType="application/vnd.openxmlformats-officedocument.presentationml.slide+xml"/>
  <Override PartName="/ppt/slides/slide284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slides/slide262.xml" ContentType="application/vnd.openxmlformats-officedocument.presentationml.slide+xml"/>
  <Override PartName="/ppt/slides/slide273.xml" ContentType="application/vnd.openxmlformats-officedocument.presentationml.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slides/slide349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slides/slide327.xml" ContentType="application/vnd.openxmlformats-officedocument.presentationml.slide+xml"/>
  <Override PartName="/ppt/slides/slide338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316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305.xml" ContentType="application/vnd.openxmlformats-officedocument.presentationml.slide+xml"/>
  <Override PartName="/ppt/slides/slide352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78.xml" ContentType="application/vnd.openxmlformats-officedocument.presentationml.slide+xml"/>
  <Override PartName="/ppt/slides/slide289.xml" ContentType="application/vnd.openxmlformats-officedocument.presentationml.slide+xml"/>
  <Override PartName="/ppt/slides/slide330.xml" ContentType="application/vnd.openxmlformats-officedocument.presentationml.slide+xml"/>
  <Override PartName="/ppt/slides/slide341.xml" ContentType="application/vnd.openxmlformats-officedocument.presentationml.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267.xml" ContentType="application/vnd.openxmlformats-officedocument.presentationml.slide+xml"/>
  <Override PartName="/ppt/diagrams/colors1.xml" ContentType="application/vnd.openxmlformats-officedocument.drawingml.diagramColor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Override PartName="/ppt/slides/slide281.xml" ContentType="application/vnd.openxmlformats-officedocument.presentationml.slide+xml"/>
  <Override PartName="/ppt/slides/slide292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41.xml" ContentType="application/vnd.openxmlformats-officedocument.presentationml.slide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346.xml" ContentType="application/vnd.openxmlformats-officedocument.presentationml.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335.xml" ContentType="application/vnd.openxmlformats-officedocument.presentationml.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slides/slide32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297.xml" ContentType="application/vnd.openxmlformats-officedocument.presentationml.slide+xml"/>
  <Override PartName="/ppt/slides/slide302.xml" ContentType="application/vnd.openxmlformats-officedocument.presentationml.slide+xml"/>
  <Override PartName="/ppt/slides/slide313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239.xml" ContentType="application/vnd.openxmlformats-officedocument.presentationml.slide+xml"/>
  <Override PartName="/ppt/slides/slide286.xml" ContentType="application/vnd.openxmlformats-officedocument.presentationml.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64.xml" ContentType="application/vnd.openxmlformats-officedocument.presentationml.slide+xml"/>
  <Override PartName="/ppt/slides/slide275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242.xml" ContentType="application/vnd.openxmlformats-officedocument.presentationml.slide+xml"/>
  <Override PartName="/ppt/slides/slide3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231.xml" ContentType="application/vnd.openxmlformats-officedocument.presentationml.slide+xml"/>
  <Override PartName="/ppt/slides/slide31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slides/slide307.xml" ContentType="application/vnd.openxmlformats-officedocument.presentationml.slide+xml"/>
  <Override PartName="/ppt/slides/slide354.xml" ContentType="application/vnd.openxmlformats-officedocument.presentationml.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slides/slide332.xml" ContentType="application/vnd.openxmlformats-officedocument.presentationml.slide+xml"/>
  <Override PartName="/ppt/slides/slide343.xml" ContentType="application/vnd.openxmlformats-officedocument.presentationml.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69.xml" ContentType="application/vnd.openxmlformats-officedocument.presentationml.slide+xml"/>
  <Override PartName="/ppt/slides/slide321.xml" ContentType="application/vnd.openxmlformats-officedocument.presentationml.slid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31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s/slide283.xml" ContentType="application/vnd.openxmlformats-officedocument.presentationml.slide+xml"/>
  <Override PartName="/ppt/slides/slide29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348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337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32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299.xml" ContentType="application/vnd.openxmlformats-officedocument.presentationml.slide+xml"/>
  <Override PartName="/ppt/slides/slide304.xml" ContentType="application/vnd.openxmlformats-officedocument.presentationml.slide+xml"/>
  <Override PartName="/ppt/slides/slide315.xml" ContentType="application/vnd.openxmlformats-officedocument.presentationml.slide+xml"/>
  <Override PartName="/ppt/slides/slide351.xml" ContentType="application/vnd.openxmlformats-officedocument.presentationml.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slides/slide34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slides/slide26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s/slide291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309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s/slide345.xml" ContentType="application/vnd.openxmlformats-officedocument.presentationml.slide+xml"/>
  <Default Extension="vml" ContentType="application/vnd.openxmlformats-officedocument.vmlDrawing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323.xml" ContentType="application/vnd.openxmlformats-officedocument.presentationml.slide+xml"/>
  <Override PartName="/ppt/slides/slide334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slides/slide31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s/slide285.xml" ContentType="application/vnd.openxmlformats-officedocument.presentationml.slide+xml"/>
  <Override PartName="/ppt/slides/slide296.xml" ContentType="application/vnd.openxmlformats-officedocument.presentationml.slide+xml"/>
  <Override PartName="/ppt/slides/slide30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theme/theme3.xml" ContentType="application/vnd.openxmlformats-officedocument.them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339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slides/slide32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67.xml" ContentType="application/vnd.openxmlformats-officedocument.presentationml.slide+xml"/>
  <Override PartName="/ppt/slides/slide306.xml" ContentType="application/vnd.openxmlformats-officedocument.presentationml.slide+xml"/>
  <Override PartName="/ppt/slides/slide317.xml" ContentType="application/vnd.openxmlformats-officedocument.presentationml.slide+xml"/>
  <Override PartName="/ppt/slides/slide353.xml" ContentType="application/vnd.openxmlformats-officedocument.presentationml.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slides/slide342.xml" ContentType="application/vnd.openxmlformats-officedocument.presentationml.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s/slide331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slides/slide320.xml" ContentType="application/vnd.openxmlformats-officedocument.presentationml.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246.xml" ContentType="application/vnd.openxmlformats-officedocument.presentationml.slide+xml"/>
  <Override PartName="/ppt/slides/slide293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53.xml" ContentType="application/vnd.openxmlformats-officedocument.presentationml.slide+xml"/>
  <Override PartName="/ppt/slides/slide235.xml" ContentType="application/vnd.openxmlformats-officedocument.presentationml.slide+xml"/>
  <Override PartName="/ppt/slides/slide2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347.xml" ContentType="application/vnd.openxmlformats-officedocument.presentationml.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slides/slide325.xml" ContentType="application/vnd.openxmlformats-officedocument.presentationml.slide+xml"/>
  <Override PartName="/ppt/slides/slide336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314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slides/slide287.xml" ContentType="application/vnd.openxmlformats-officedocument.presentationml.slide+xml"/>
  <Override PartName="/ppt/slides/slide298.xml" ContentType="application/vnd.openxmlformats-officedocument.presentationml.slide+xml"/>
  <Override PartName="/ppt/slides/slide303.xml" ContentType="application/vnd.openxmlformats-officedocument.presentationml.slide+xml"/>
  <Override PartName="/ppt/slides/slide350.xml" ContentType="application/vnd.openxmlformats-officedocument.presentationml.slide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57"/>
  </p:notesMasterIdLst>
  <p:sldIdLst>
    <p:sldId id="256" r:id="rId3"/>
    <p:sldId id="262" r:id="rId4"/>
    <p:sldId id="257" r:id="rId5"/>
    <p:sldId id="276" r:id="rId6"/>
    <p:sldId id="277" r:id="rId7"/>
    <p:sldId id="278" r:id="rId8"/>
    <p:sldId id="258" r:id="rId9"/>
    <p:sldId id="263" r:id="rId10"/>
    <p:sldId id="264" r:id="rId11"/>
    <p:sldId id="265" r:id="rId12"/>
    <p:sldId id="266" r:id="rId13"/>
    <p:sldId id="259" r:id="rId14"/>
    <p:sldId id="267" r:id="rId15"/>
    <p:sldId id="268" r:id="rId16"/>
    <p:sldId id="269" r:id="rId17"/>
    <p:sldId id="270" r:id="rId18"/>
    <p:sldId id="271" r:id="rId19"/>
    <p:sldId id="272" r:id="rId20"/>
    <p:sldId id="260" r:id="rId21"/>
    <p:sldId id="273" r:id="rId22"/>
    <p:sldId id="274" r:id="rId23"/>
    <p:sldId id="275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  <p:sldId id="459" r:id="rId205"/>
    <p:sldId id="460" r:id="rId206"/>
    <p:sldId id="461" r:id="rId207"/>
    <p:sldId id="462" r:id="rId208"/>
    <p:sldId id="463" r:id="rId209"/>
    <p:sldId id="464" r:id="rId210"/>
    <p:sldId id="465" r:id="rId211"/>
    <p:sldId id="466" r:id="rId212"/>
    <p:sldId id="467" r:id="rId213"/>
    <p:sldId id="468" r:id="rId214"/>
    <p:sldId id="469" r:id="rId215"/>
    <p:sldId id="470" r:id="rId216"/>
    <p:sldId id="471" r:id="rId217"/>
    <p:sldId id="472" r:id="rId218"/>
    <p:sldId id="473" r:id="rId219"/>
    <p:sldId id="474" r:id="rId220"/>
    <p:sldId id="475" r:id="rId221"/>
    <p:sldId id="476" r:id="rId222"/>
    <p:sldId id="477" r:id="rId223"/>
    <p:sldId id="478" r:id="rId224"/>
    <p:sldId id="479" r:id="rId225"/>
    <p:sldId id="480" r:id="rId226"/>
    <p:sldId id="481" r:id="rId227"/>
    <p:sldId id="482" r:id="rId228"/>
    <p:sldId id="483" r:id="rId229"/>
    <p:sldId id="484" r:id="rId230"/>
    <p:sldId id="485" r:id="rId231"/>
    <p:sldId id="486" r:id="rId232"/>
    <p:sldId id="487" r:id="rId233"/>
    <p:sldId id="488" r:id="rId234"/>
    <p:sldId id="489" r:id="rId235"/>
    <p:sldId id="490" r:id="rId236"/>
    <p:sldId id="491" r:id="rId237"/>
    <p:sldId id="492" r:id="rId238"/>
    <p:sldId id="493" r:id="rId239"/>
    <p:sldId id="494" r:id="rId240"/>
    <p:sldId id="495" r:id="rId241"/>
    <p:sldId id="496" r:id="rId242"/>
    <p:sldId id="497" r:id="rId243"/>
    <p:sldId id="498" r:id="rId244"/>
    <p:sldId id="499" r:id="rId245"/>
    <p:sldId id="500" r:id="rId246"/>
    <p:sldId id="501" r:id="rId247"/>
    <p:sldId id="502" r:id="rId248"/>
    <p:sldId id="503" r:id="rId249"/>
    <p:sldId id="504" r:id="rId250"/>
    <p:sldId id="505" r:id="rId251"/>
    <p:sldId id="506" r:id="rId252"/>
    <p:sldId id="507" r:id="rId253"/>
    <p:sldId id="508" r:id="rId254"/>
    <p:sldId id="509" r:id="rId255"/>
    <p:sldId id="510" r:id="rId256"/>
    <p:sldId id="511" r:id="rId257"/>
    <p:sldId id="512" r:id="rId258"/>
    <p:sldId id="513" r:id="rId259"/>
    <p:sldId id="514" r:id="rId260"/>
    <p:sldId id="515" r:id="rId261"/>
    <p:sldId id="516" r:id="rId262"/>
    <p:sldId id="517" r:id="rId263"/>
    <p:sldId id="518" r:id="rId264"/>
    <p:sldId id="519" r:id="rId265"/>
    <p:sldId id="520" r:id="rId266"/>
    <p:sldId id="521" r:id="rId267"/>
    <p:sldId id="522" r:id="rId268"/>
    <p:sldId id="523" r:id="rId269"/>
    <p:sldId id="524" r:id="rId270"/>
    <p:sldId id="525" r:id="rId271"/>
    <p:sldId id="526" r:id="rId272"/>
    <p:sldId id="527" r:id="rId273"/>
    <p:sldId id="528" r:id="rId274"/>
    <p:sldId id="529" r:id="rId275"/>
    <p:sldId id="530" r:id="rId276"/>
    <p:sldId id="531" r:id="rId277"/>
    <p:sldId id="532" r:id="rId278"/>
    <p:sldId id="533" r:id="rId279"/>
    <p:sldId id="534" r:id="rId280"/>
    <p:sldId id="535" r:id="rId281"/>
    <p:sldId id="536" r:id="rId282"/>
    <p:sldId id="537" r:id="rId283"/>
    <p:sldId id="538" r:id="rId284"/>
    <p:sldId id="539" r:id="rId285"/>
    <p:sldId id="540" r:id="rId286"/>
    <p:sldId id="541" r:id="rId287"/>
    <p:sldId id="542" r:id="rId288"/>
    <p:sldId id="543" r:id="rId289"/>
    <p:sldId id="544" r:id="rId290"/>
    <p:sldId id="545" r:id="rId291"/>
    <p:sldId id="546" r:id="rId292"/>
    <p:sldId id="547" r:id="rId293"/>
    <p:sldId id="548" r:id="rId294"/>
    <p:sldId id="549" r:id="rId295"/>
    <p:sldId id="550" r:id="rId296"/>
    <p:sldId id="551" r:id="rId297"/>
    <p:sldId id="552" r:id="rId298"/>
    <p:sldId id="553" r:id="rId299"/>
    <p:sldId id="554" r:id="rId300"/>
    <p:sldId id="555" r:id="rId301"/>
    <p:sldId id="556" r:id="rId302"/>
    <p:sldId id="557" r:id="rId303"/>
    <p:sldId id="558" r:id="rId304"/>
    <p:sldId id="559" r:id="rId305"/>
    <p:sldId id="560" r:id="rId306"/>
    <p:sldId id="561" r:id="rId307"/>
    <p:sldId id="562" r:id="rId308"/>
    <p:sldId id="563" r:id="rId309"/>
    <p:sldId id="564" r:id="rId310"/>
    <p:sldId id="565" r:id="rId311"/>
    <p:sldId id="566" r:id="rId312"/>
    <p:sldId id="567" r:id="rId313"/>
    <p:sldId id="568" r:id="rId314"/>
    <p:sldId id="569" r:id="rId315"/>
    <p:sldId id="570" r:id="rId316"/>
    <p:sldId id="571" r:id="rId317"/>
    <p:sldId id="572" r:id="rId318"/>
    <p:sldId id="573" r:id="rId319"/>
    <p:sldId id="574" r:id="rId320"/>
    <p:sldId id="575" r:id="rId321"/>
    <p:sldId id="576" r:id="rId322"/>
    <p:sldId id="577" r:id="rId323"/>
    <p:sldId id="578" r:id="rId324"/>
    <p:sldId id="579" r:id="rId325"/>
    <p:sldId id="580" r:id="rId326"/>
    <p:sldId id="581" r:id="rId327"/>
    <p:sldId id="582" r:id="rId328"/>
    <p:sldId id="583" r:id="rId329"/>
    <p:sldId id="584" r:id="rId330"/>
    <p:sldId id="585" r:id="rId331"/>
    <p:sldId id="586" r:id="rId332"/>
    <p:sldId id="587" r:id="rId333"/>
    <p:sldId id="588" r:id="rId334"/>
    <p:sldId id="589" r:id="rId335"/>
    <p:sldId id="590" r:id="rId336"/>
    <p:sldId id="591" r:id="rId337"/>
    <p:sldId id="592" r:id="rId338"/>
    <p:sldId id="593" r:id="rId339"/>
    <p:sldId id="594" r:id="rId340"/>
    <p:sldId id="595" r:id="rId341"/>
    <p:sldId id="596" r:id="rId342"/>
    <p:sldId id="597" r:id="rId343"/>
    <p:sldId id="598" r:id="rId344"/>
    <p:sldId id="599" r:id="rId345"/>
    <p:sldId id="600" r:id="rId346"/>
    <p:sldId id="601" r:id="rId347"/>
    <p:sldId id="602" r:id="rId348"/>
    <p:sldId id="603" r:id="rId349"/>
    <p:sldId id="604" r:id="rId350"/>
    <p:sldId id="605" r:id="rId351"/>
    <p:sldId id="606" r:id="rId352"/>
    <p:sldId id="607" r:id="rId353"/>
    <p:sldId id="608" r:id="rId354"/>
    <p:sldId id="609" r:id="rId355"/>
    <p:sldId id="610" r:id="rId3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99" Type="http://schemas.openxmlformats.org/officeDocument/2006/relationships/slide" Target="slides/slide297.xml"/><Relationship Id="rId303" Type="http://schemas.openxmlformats.org/officeDocument/2006/relationships/slide" Target="slides/slide30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324" Type="http://schemas.openxmlformats.org/officeDocument/2006/relationships/slide" Target="slides/slide322.xml"/><Relationship Id="rId345" Type="http://schemas.openxmlformats.org/officeDocument/2006/relationships/slide" Target="slides/slide343.xml"/><Relationship Id="rId170" Type="http://schemas.openxmlformats.org/officeDocument/2006/relationships/slide" Target="slides/slide168.xml"/><Relationship Id="rId191" Type="http://schemas.openxmlformats.org/officeDocument/2006/relationships/slide" Target="slides/slide189.xml"/><Relationship Id="rId205" Type="http://schemas.openxmlformats.org/officeDocument/2006/relationships/slide" Target="slides/slide203.xml"/><Relationship Id="rId226" Type="http://schemas.openxmlformats.org/officeDocument/2006/relationships/slide" Target="slides/slide224.xml"/><Relationship Id="rId247" Type="http://schemas.openxmlformats.org/officeDocument/2006/relationships/slide" Target="slides/slide245.xml"/><Relationship Id="rId107" Type="http://schemas.openxmlformats.org/officeDocument/2006/relationships/slide" Target="slides/slide105.xml"/><Relationship Id="rId268" Type="http://schemas.openxmlformats.org/officeDocument/2006/relationships/slide" Target="slides/slide266.xml"/><Relationship Id="rId289" Type="http://schemas.openxmlformats.org/officeDocument/2006/relationships/slide" Target="slides/slide287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314" Type="http://schemas.openxmlformats.org/officeDocument/2006/relationships/slide" Target="slides/slide312.xml"/><Relationship Id="rId335" Type="http://schemas.openxmlformats.org/officeDocument/2006/relationships/slide" Target="slides/slide333.xml"/><Relationship Id="rId356" Type="http://schemas.openxmlformats.org/officeDocument/2006/relationships/slide" Target="slides/slide354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16" Type="http://schemas.openxmlformats.org/officeDocument/2006/relationships/slide" Target="slides/slide214.xml"/><Relationship Id="rId237" Type="http://schemas.openxmlformats.org/officeDocument/2006/relationships/slide" Target="slides/slide235.xml"/><Relationship Id="rId258" Type="http://schemas.openxmlformats.org/officeDocument/2006/relationships/slide" Target="slides/slide256.xml"/><Relationship Id="rId279" Type="http://schemas.openxmlformats.org/officeDocument/2006/relationships/slide" Target="slides/slide277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290" Type="http://schemas.openxmlformats.org/officeDocument/2006/relationships/slide" Target="slides/slide288.xml"/><Relationship Id="rId304" Type="http://schemas.openxmlformats.org/officeDocument/2006/relationships/slide" Target="slides/slide302.xml"/><Relationship Id="rId325" Type="http://schemas.openxmlformats.org/officeDocument/2006/relationships/slide" Target="slides/slide323.xml"/><Relationship Id="rId346" Type="http://schemas.openxmlformats.org/officeDocument/2006/relationships/slide" Target="slides/slide344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92" Type="http://schemas.openxmlformats.org/officeDocument/2006/relationships/slide" Target="slides/slide190.xml"/><Relationship Id="rId206" Type="http://schemas.openxmlformats.org/officeDocument/2006/relationships/slide" Target="slides/slide204.xml"/><Relationship Id="rId227" Type="http://schemas.openxmlformats.org/officeDocument/2006/relationships/slide" Target="slides/slide225.xml"/><Relationship Id="rId248" Type="http://schemas.openxmlformats.org/officeDocument/2006/relationships/slide" Target="slides/slide246.xml"/><Relationship Id="rId269" Type="http://schemas.openxmlformats.org/officeDocument/2006/relationships/slide" Target="slides/slide267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280" Type="http://schemas.openxmlformats.org/officeDocument/2006/relationships/slide" Target="slides/slide278.xml"/><Relationship Id="rId315" Type="http://schemas.openxmlformats.org/officeDocument/2006/relationships/slide" Target="slides/slide313.xml"/><Relationship Id="rId336" Type="http://schemas.openxmlformats.org/officeDocument/2006/relationships/slide" Target="slides/slide334.xml"/><Relationship Id="rId357" Type="http://schemas.openxmlformats.org/officeDocument/2006/relationships/notesMaster" Target="notesMasters/notesMaster1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slide" Target="slides/slide180.xml"/><Relationship Id="rId217" Type="http://schemas.openxmlformats.org/officeDocument/2006/relationships/slide" Target="slides/slide215.xml"/><Relationship Id="rId6" Type="http://schemas.openxmlformats.org/officeDocument/2006/relationships/slide" Target="slides/slide4.xml"/><Relationship Id="rId238" Type="http://schemas.openxmlformats.org/officeDocument/2006/relationships/slide" Target="slides/slide236.xml"/><Relationship Id="rId259" Type="http://schemas.openxmlformats.org/officeDocument/2006/relationships/slide" Target="slides/slide257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270" Type="http://schemas.openxmlformats.org/officeDocument/2006/relationships/slide" Target="slides/slide268.xml"/><Relationship Id="rId291" Type="http://schemas.openxmlformats.org/officeDocument/2006/relationships/slide" Target="slides/slide289.xml"/><Relationship Id="rId305" Type="http://schemas.openxmlformats.org/officeDocument/2006/relationships/slide" Target="slides/slide303.xml"/><Relationship Id="rId326" Type="http://schemas.openxmlformats.org/officeDocument/2006/relationships/slide" Target="slides/slide324.xml"/><Relationship Id="rId347" Type="http://schemas.openxmlformats.org/officeDocument/2006/relationships/slide" Target="slides/slide345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207" Type="http://schemas.openxmlformats.org/officeDocument/2006/relationships/slide" Target="slides/slide205.xml"/><Relationship Id="rId228" Type="http://schemas.openxmlformats.org/officeDocument/2006/relationships/slide" Target="slides/slide226.xml"/><Relationship Id="rId249" Type="http://schemas.openxmlformats.org/officeDocument/2006/relationships/slide" Target="slides/slide247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260" Type="http://schemas.openxmlformats.org/officeDocument/2006/relationships/slide" Target="slides/slide258.xml"/><Relationship Id="rId281" Type="http://schemas.openxmlformats.org/officeDocument/2006/relationships/slide" Target="slides/slide279.xml"/><Relationship Id="rId316" Type="http://schemas.openxmlformats.org/officeDocument/2006/relationships/slide" Target="slides/slide314.xml"/><Relationship Id="rId337" Type="http://schemas.openxmlformats.org/officeDocument/2006/relationships/slide" Target="slides/slide335.xml"/><Relationship Id="rId34" Type="http://schemas.openxmlformats.org/officeDocument/2006/relationships/slide" Target="slides/slide32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141" Type="http://schemas.openxmlformats.org/officeDocument/2006/relationships/slide" Target="slides/slide139.xml"/><Relationship Id="rId358" Type="http://schemas.openxmlformats.org/officeDocument/2006/relationships/presProps" Target="presProps.xml"/><Relationship Id="rId7" Type="http://schemas.openxmlformats.org/officeDocument/2006/relationships/slide" Target="slides/slide5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18" Type="http://schemas.openxmlformats.org/officeDocument/2006/relationships/slide" Target="slides/slide216.xml"/><Relationship Id="rId239" Type="http://schemas.openxmlformats.org/officeDocument/2006/relationships/slide" Target="slides/slide237.xml"/><Relationship Id="rId250" Type="http://schemas.openxmlformats.org/officeDocument/2006/relationships/slide" Target="slides/slide248.xml"/><Relationship Id="rId271" Type="http://schemas.openxmlformats.org/officeDocument/2006/relationships/slide" Target="slides/slide269.xml"/><Relationship Id="rId292" Type="http://schemas.openxmlformats.org/officeDocument/2006/relationships/slide" Target="slides/slide290.xml"/><Relationship Id="rId306" Type="http://schemas.openxmlformats.org/officeDocument/2006/relationships/slide" Target="slides/slide304.xml"/><Relationship Id="rId24" Type="http://schemas.openxmlformats.org/officeDocument/2006/relationships/slide" Target="slides/slide22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31" Type="http://schemas.openxmlformats.org/officeDocument/2006/relationships/slide" Target="slides/slide129.xml"/><Relationship Id="rId327" Type="http://schemas.openxmlformats.org/officeDocument/2006/relationships/slide" Target="slides/slide325.xml"/><Relationship Id="rId348" Type="http://schemas.openxmlformats.org/officeDocument/2006/relationships/slide" Target="slides/slide346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208" Type="http://schemas.openxmlformats.org/officeDocument/2006/relationships/slide" Target="slides/slide206.xml"/><Relationship Id="rId229" Type="http://schemas.openxmlformats.org/officeDocument/2006/relationships/slide" Target="slides/slide227.xml"/><Relationship Id="rId240" Type="http://schemas.openxmlformats.org/officeDocument/2006/relationships/slide" Target="slides/slide238.xml"/><Relationship Id="rId261" Type="http://schemas.openxmlformats.org/officeDocument/2006/relationships/slide" Target="slides/slide259.xml"/><Relationship Id="rId14" Type="http://schemas.openxmlformats.org/officeDocument/2006/relationships/slide" Target="slides/slide12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282" Type="http://schemas.openxmlformats.org/officeDocument/2006/relationships/slide" Target="slides/slide280.xml"/><Relationship Id="rId317" Type="http://schemas.openxmlformats.org/officeDocument/2006/relationships/slide" Target="slides/slide315.xml"/><Relationship Id="rId338" Type="http://schemas.openxmlformats.org/officeDocument/2006/relationships/slide" Target="slides/slide336.xml"/><Relationship Id="rId359" Type="http://schemas.openxmlformats.org/officeDocument/2006/relationships/viewProps" Target="viewProps.xml"/><Relationship Id="rId8" Type="http://schemas.openxmlformats.org/officeDocument/2006/relationships/slide" Target="slides/slide6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219" Type="http://schemas.openxmlformats.org/officeDocument/2006/relationships/slide" Target="slides/slide217.xml"/><Relationship Id="rId230" Type="http://schemas.openxmlformats.org/officeDocument/2006/relationships/slide" Target="slides/slide228.xml"/><Relationship Id="rId251" Type="http://schemas.openxmlformats.org/officeDocument/2006/relationships/slide" Target="slides/slide249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72" Type="http://schemas.openxmlformats.org/officeDocument/2006/relationships/slide" Target="slides/slide270.xml"/><Relationship Id="rId293" Type="http://schemas.openxmlformats.org/officeDocument/2006/relationships/slide" Target="slides/slide291.xml"/><Relationship Id="rId307" Type="http://schemas.openxmlformats.org/officeDocument/2006/relationships/slide" Target="slides/slide305.xml"/><Relationship Id="rId328" Type="http://schemas.openxmlformats.org/officeDocument/2006/relationships/slide" Target="slides/slide326.xml"/><Relationship Id="rId349" Type="http://schemas.openxmlformats.org/officeDocument/2006/relationships/slide" Target="slides/slide347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95" Type="http://schemas.openxmlformats.org/officeDocument/2006/relationships/slide" Target="slides/slide193.xml"/><Relationship Id="rId209" Type="http://schemas.openxmlformats.org/officeDocument/2006/relationships/slide" Target="slides/slide207.xml"/><Relationship Id="rId360" Type="http://schemas.openxmlformats.org/officeDocument/2006/relationships/theme" Target="theme/theme1.xml"/><Relationship Id="rId220" Type="http://schemas.openxmlformats.org/officeDocument/2006/relationships/slide" Target="slides/slide218.xml"/><Relationship Id="rId241" Type="http://schemas.openxmlformats.org/officeDocument/2006/relationships/slide" Target="slides/slide23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262" Type="http://schemas.openxmlformats.org/officeDocument/2006/relationships/slide" Target="slides/slide260.xml"/><Relationship Id="rId283" Type="http://schemas.openxmlformats.org/officeDocument/2006/relationships/slide" Target="slides/slide281.xml"/><Relationship Id="rId313" Type="http://schemas.openxmlformats.org/officeDocument/2006/relationships/slide" Target="slides/slide311.xml"/><Relationship Id="rId318" Type="http://schemas.openxmlformats.org/officeDocument/2006/relationships/slide" Target="slides/slide316.xml"/><Relationship Id="rId339" Type="http://schemas.openxmlformats.org/officeDocument/2006/relationships/slide" Target="slides/slide33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334" Type="http://schemas.openxmlformats.org/officeDocument/2006/relationships/slide" Target="slides/slide332.xml"/><Relationship Id="rId350" Type="http://schemas.openxmlformats.org/officeDocument/2006/relationships/slide" Target="slides/slide348.xml"/><Relationship Id="rId355" Type="http://schemas.openxmlformats.org/officeDocument/2006/relationships/slide" Target="slides/slide35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10" Type="http://schemas.openxmlformats.org/officeDocument/2006/relationships/slide" Target="slides/slide208.xml"/><Relationship Id="rId215" Type="http://schemas.openxmlformats.org/officeDocument/2006/relationships/slide" Target="slides/slide213.xml"/><Relationship Id="rId236" Type="http://schemas.openxmlformats.org/officeDocument/2006/relationships/slide" Target="slides/slide234.xml"/><Relationship Id="rId257" Type="http://schemas.openxmlformats.org/officeDocument/2006/relationships/slide" Target="slides/slide255.xml"/><Relationship Id="rId278" Type="http://schemas.openxmlformats.org/officeDocument/2006/relationships/slide" Target="slides/slide276.xml"/><Relationship Id="rId26" Type="http://schemas.openxmlformats.org/officeDocument/2006/relationships/slide" Target="slides/slide24.xml"/><Relationship Id="rId231" Type="http://schemas.openxmlformats.org/officeDocument/2006/relationships/slide" Target="slides/slide229.xml"/><Relationship Id="rId252" Type="http://schemas.openxmlformats.org/officeDocument/2006/relationships/slide" Target="slides/slide250.xml"/><Relationship Id="rId273" Type="http://schemas.openxmlformats.org/officeDocument/2006/relationships/slide" Target="slides/slide271.xml"/><Relationship Id="rId294" Type="http://schemas.openxmlformats.org/officeDocument/2006/relationships/slide" Target="slides/slide292.xml"/><Relationship Id="rId308" Type="http://schemas.openxmlformats.org/officeDocument/2006/relationships/slide" Target="slides/slide306.xml"/><Relationship Id="rId329" Type="http://schemas.openxmlformats.org/officeDocument/2006/relationships/slide" Target="slides/slide327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340" Type="http://schemas.openxmlformats.org/officeDocument/2006/relationships/slide" Target="slides/slide338.xml"/><Relationship Id="rId361" Type="http://schemas.openxmlformats.org/officeDocument/2006/relationships/tableStyles" Target="tableStyles.xml"/><Relationship Id="rId196" Type="http://schemas.openxmlformats.org/officeDocument/2006/relationships/slide" Target="slides/slide194.xml"/><Relationship Id="rId200" Type="http://schemas.openxmlformats.org/officeDocument/2006/relationships/slide" Target="slides/slide198.xml"/><Relationship Id="rId16" Type="http://schemas.openxmlformats.org/officeDocument/2006/relationships/slide" Target="slides/slide14.xml"/><Relationship Id="rId221" Type="http://schemas.openxmlformats.org/officeDocument/2006/relationships/slide" Target="slides/slide219.xml"/><Relationship Id="rId242" Type="http://schemas.openxmlformats.org/officeDocument/2006/relationships/slide" Target="slides/slide240.xml"/><Relationship Id="rId263" Type="http://schemas.openxmlformats.org/officeDocument/2006/relationships/slide" Target="slides/slide261.xml"/><Relationship Id="rId284" Type="http://schemas.openxmlformats.org/officeDocument/2006/relationships/slide" Target="slides/slide282.xml"/><Relationship Id="rId319" Type="http://schemas.openxmlformats.org/officeDocument/2006/relationships/slide" Target="slides/slide317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330" Type="http://schemas.openxmlformats.org/officeDocument/2006/relationships/slide" Target="slides/slide328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351" Type="http://schemas.openxmlformats.org/officeDocument/2006/relationships/slide" Target="slides/slide349.xml"/><Relationship Id="rId211" Type="http://schemas.openxmlformats.org/officeDocument/2006/relationships/slide" Target="slides/slide209.xml"/><Relationship Id="rId232" Type="http://schemas.openxmlformats.org/officeDocument/2006/relationships/slide" Target="slides/slide230.xml"/><Relationship Id="rId253" Type="http://schemas.openxmlformats.org/officeDocument/2006/relationships/slide" Target="slides/slide251.xml"/><Relationship Id="rId274" Type="http://schemas.openxmlformats.org/officeDocument/2006/relationships/slide" Target="slides/slide272.xml"/><Relationship Id="rId295" Type="http://schemas.openxmlformats.org/officeDocument/2006/relationships/slide" Target="slides/slide293.xml"/><Relationship Id="rId309" Type="http://schemas.openxmlformats.org/officeDocument/2006/relationships/slide" Target="slides/slide307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320" Type="http://schemas.openxmlformats.org/officeDocument/2006/relationships/slide" Target="slides/slide318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97" Type="http://schemas.openxmlformats.org/officeDocument/2006/relationships/slide" Target="slides/slide195.xml"/><Relationship Id="rId341" Type="http://schemas.openxmlformats.org/officeDocument/2006/relationships/slide" Target="slides/slide339.xml"/><Relationship Id="rId201" Type="http://schemas.openxmlformats.org/officeDocument/2006/relationships/slide" Target="slides/slide199.xml"/><Relationship Id="rId222" Type="http://schemas.openxmlformats.org/officeDocument/2006/relationships/slide" Target="slides/slide220.xml"/><Relationship Id="rId243" Type="http://schemas.openxmlformats.org/officeDocument/2006/relationships/slide" Target="slides/slide241.xml"/><Relationship Id="rId264" Type="http://schemas.openxmlformats.org/officeDocument/2006/relationships/slide" Target="slides/slide262.xml"/><Relationship Id="rId285" Type="http://schemas.openxmlformats.org/officeDocument/2006/relationships/slide" Target="slides/slide283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310" Type="http://schemas.openxmlformats.org/officeDocument/2006/relationships/slide" Target="slides/slide308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331" Type="http://schemas.openxmlformats.org/officeDocument/2006/relationships/slide" Target="slides/slide329.xml"/><Relationship Id="rId352" Type="http://schemas.openxmlformats.org/officeDocument/2006/relationships/slide" Target="slides/slide350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0.xml"/><Relationship Id="rId233" Type="http://schemas.openxmlformats.org/officeDocument/2006/relationships/slide" Target="slides/slide231.xml"/><Relationship Id="rId254" Type="http://schemas.openxmlformats.org/officeDocument/2006/relationships/slide" Target="slides/slide252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275" Type="http://schemas.openxmlformats.org/officeDocument/2006/relationships/slide" Target="slides/slide273.xml"/><Relationship Id="rId296" Type="http://schemas.openxmlformats.org/officeDocument/2006/relationships/slide" Target="slides/slide294.xml"/><Relationship Id="rId300" Type="http://schemas.openxmlformats.org/officeDocument/2006/relationships/slide" Target="slides/slide298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321" Type="http://schemas.openxmlformats.org/officeDocument/2006/relationships/slide" Target="slides/slide319.xml"/><Relationship Id="rId342" Type="http://schemas.openxmlformats.org/officeDocument/2006/relationships/slide" Target="slides/slide340.xml"/><Relationship Id="rId202" Type="http://schemas.openxmlformats.org/officeDocument/2006/relationships/slide" Target="slides/slide200.xml"/><Relationship Id="rId223" Type="http://schemas.openxmlformats.org/officeDocument/2006/relationships/slide" Target="slides/slide221.xml"/><Relationship Id="rId244" Type="http://schemas.openxmlformats.org/officeDocument/2006/relationships/slide" Target="slides/slide242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265" Type="http://schemas.openxmlformats.org/officeDocument/2006/relationships/slide" Target="slides/slide263.xml"/><Relationship Id="rId286" Type="http://schemas.openxmlformats.org/officeDocument/2006/relationships/slide" Target="slides/slide284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25" Type="http://schemas.openxmlformats.org/officeDocument/2006/relationships/slide" Target="slides/slide123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311" Type="http://schemas.openxmlformats.org/officeDocument/2006/relationships/slide" Target="slides/slide309.xml"/><Relationship Id="rId332" Type="http://schemas.openxmlformats.org/officeDocument/2006/relationships/slide" Target="slides/slide330.xml"/><Relationship Id="rId353" Type="http://schemas.openxmlformats.org/officeDocument/2006/relationships/slide" Target="slides/slide351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13" Type="http://schemas.openxmlformats.org/officeDocument/2006/relationships/slide" Target="slides/slide211.xml"/><Relationship Id="rId234" Type="http://schemas.openxmlformats.org/officeDocument/2006/relationships/slide" Target="slides/slide23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55" Type="http://schemas.openxmlformats.org/officeDocument/2006/relationships/slide" Target="slides/slide253.xml"/><Relationship Id="rId276" Type="http://schemas.openxmlformats.org/officeDocument/2006/relationships/slide" Target="slides/slide274.xml"/><Relationship Id="rId297" Type="http://schemas.openxmlformats.org/officeDocument/2006/relationships/slide" Target="slides/slide295.xml"/><Relationship Id="rId40" Type="http://schemas.openxmlformats.org/officeDocument/2006/relationships/slide" Target="slides/slide38.xml"/><Relationship Id="rId115" Type="http://schemas.openxmlformats.org/officeDocument/2006/relationships/slide" Target="slides/slide113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301" Type="http://schemas.openxmlformats.org/officeDocument/2006/relationships/slide" Target="slides/slide299.xml"/><Relationship Id="rId322" Type="http://schemas.openxmlformats.org/officeDocument/2006/relationships/slide" Target="slides/slide320.xml"/><Relationship Id="rId343" Type="http://schemas.openxmlformats.org/officeDocument/2006/relationships/slide" Target="slides/slide34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9" Type="http://schemas.openxmlformats.org/officeDocument/2006/relationships/slide" Target="slides/slide197.xml"/><Relationship Id="rId203" Type="http://schemas.openxmlformats.org/officeDocument/2006/relationships/slide" Target="slides/slide201.xml"/><Relationship Id="rId19" Type="http://schemas.openxmlformats.org/officeDocument/2006/relationships/slide" Target="slides/slide17.xml"/><Relationship Id="rId224" Type="http://schemas.openxmlformats.org/officeDocument/2006/relationships/slide" Target="slides/slide222.xml"/><Relationship Id="rId245" Type="http://schemas.openxmlformats.org/officeDocument/2006/relationships/slide" Target="slides/slide243.xml"/><Relationship Id="rId266" Type="http://schemas.openxmlformats.org/officeDocument/2006/relationships/slide" Target="slides/slide264.xml"/><Relationship Id="rId287" Type="http://schemas.openxmlformats.org/officeDocument/2006/relationships/slide" Target="slides/slide285.xml"/><Relationship Id="rId30" Type="http://schemas.openxmlformats.org/officeDocument/2006/relationships/slide" Target="slides/slide2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312" Type="http://schemas.openxmlformats.org/officeDocument/2006/relationships/slide" Target="slides/slide310.xml"/><Relationship Id="rId333" Type="http://schemas.openxmlformats.org/officeDocument/2006/relationships/slide" Target="slides/slide331.xml"/><Relationship Id="rId354" Type="http://schemas.openxmlformats.org/officeDocument/2006/relationships/slide" Target="slides/slide352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189" Type="http://schemas.openxmlformats.org/officeDocument/2006/relationships/slide" Target="slides/slide187.xml"/><Relationship Id="rId3" Type="http://schemas.openxmlformats.org/officeDocument/2006/relationships/slide" Target="slides/slide1.xml"/><Relationship Id="rId214" Type="http://schemas.openxmlformats.org/officeDocument/2006/relationships/slide" Target="slides/slide212.xml"/><Relationship Id="rId235" Type="http://schemas.openxmlformats.org/officeDocument/2006/relationships/slide" Target="slides/slide233.xml"/><Relationship Id="rId256" Type="http://schemas.openxmlformats.org/officeDocument/2006/relationships/slide" Target="slides/slide254.xml"/><Relationship Id="rId277" Type="http://schemas.openxmlformats.org/officeDocument/2006/relationships/slide" Target="slides/slide275.xml"/><Relationship Id="rId298" Type="http://schemas.openxmlformats.org/officeDocument/2006/relationships/slide" Target="slides/slide296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302" Type="http://schemas.openxmlformats.org/officeDocument/2006/relationships/slide" Target="slides/slide300.xml"/><Relationship Id="rId323" Type="http://schemas.openxmlformats.org/officeDocument/2006/relationships/slide" Target="slides/slide321.xml"/><Relationship Id="rId344" Type="http://schemas.openxmlformats.org/officeDocument/2006/relationships/slide" Target="slides/slide342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179" Type="http://schemas.openxmlformats.org/officeDocument/2006/relationships/slide" Target="slides/slide177.xml"/><Relationship Id="rId190" Type="http://schemas.openxmlformats.org/officeDocument/2006/relationships/slide" Target="slides/slide188.xml"/><Relationship Id="rId204" Type="http://schemas.openxmlformats.org/officeDocument/2006/relationships/slide" Target="slides/slide202.xml"/><Relationship Id="rId225" Type="http://schemas.openxmlformats.org/officeDocument/2006/relationships/slide" Target="slides/slide223.xml"/><Relationship Id="rId246" Type="http://schemas.openxmlformats.org/officeDocument/2006/relationships/slide" Target="slides/slide244.xml"/><Relationship Id="rId267" Type="http://schemas.openxmlformats.org/officeDocument/2006/relationships/slide" Target="slides/slide265.xml"/><Relationship Id="rId288" Type="http://schemas.openxmlformats.org/officeDocument/2006/relationships/slide" Target="slides/slide28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A90A3-94DA-4289-B294-6117A878109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815B1E-A9B6-45B7-85B3-289D52BDE61B}">
      <dgm:prSet phldrT="[Text]"/>
      <dgm:spPr/>
      <dgm:t>
        <a:bodyPr/>
        <a:lstStyle/>
        <a:p>
          <a:r>
            <a:rPr lang="en-US" b="1" dirty="0" smtClean="0">
              <a:solidFill>
                <a:srgbClr val="993300"/>
              </a:solidFill>
            </a:rPr>
            <a:t>IDENTIFYING</a:t>
          </a:r>
          <a:endParaRPr lang="en-US" b="1" dirty="0">
            <a:solidFill>
              <a:srgbClr val="993300"/>
            </a:solidFill>
          </a:endParaRPr>
        </a:p>
      </dgm:t>
    </dgm:pt>
    <dgm:pt modelId="{90438D19-3EEA-4B5C-9305-D364714A625B}" type="parTrans" cxnId="{DE2D1CDF-4F3C-4A0B-8E95-22B7CDD75A5D}">
      <dgm:prSet/>
      <dgm:spPr/>
      <dgm:t>
        <a:bodyPr/>
        <a:lstStyle/>
        <a:p>
          <a:endParaRPr lang="en-US"/>
        </a:p>
      </dgm:t>
    </dgm:pt>
    <dgm:pt modelId="{997BC6DC-3A6B-4C66-B043-32154326B0A8}" type="sibTrans" cxnId="{DE2D1CDF-4F3C-4A0B-8E95-22B7CDD75A5D}">
      <dgm:prSet/>
      <dgm:spPr/>
      <dgm:t>
        <a:bodyPr/>
        <a:lstStyle/>
        <a:p>
          <a:endParaRPr lang="en-US"/>
        </a:p>
      </dgm:t>
    </dgm:pt>
    <dgm:pt modelId="{C4D42E23-676F-4386-B8F3-4234A49DC7C1}">
      <dgm:prSet phldrT="[Text]" custT="1"/>
      <dgm:spPr/>
      <dgm:t>
        <a:bodyPr/>
        <a:lstStyle/>
        <a:p>
          <a:r>
            <a:rPr lang="en-US" sz="1400" dirty="0" smtClean="0"/>
            <a:t>Business transaction</a:t>
          </a:r>
          <a:endParaRPr lang="en-US" sz="1400" dirty="0"/>
        </a:p>
      </dgm:t>
    </dgm:pt>
    <dgm:pt modelId="{63371632-07E2-41FA-87CB-F0F64C170821}" type="parTrans" cxnId="{196981AD-205C-426C-BA9C-4F06BD84930F}">
      <dgm:prSet/>
      <dgm:spPr/>
      <dgm:t>
        <a:bodyPr/>
        <a:lstStyle/>
        <a:p>
          <a:endParaRPr lang="en-US"/>
        </a:p>
      </dgm:t>
    </dgm:pt>
    <dgm:pt modelId="{B8FFA13E-0FAF-4C14-AE43-D7BD9BC7D58F}" type="sibTrans" cxnId="{196981AD-205C-426C-BA9C-4F06BD84930F}">
      <dgm:prSet/>
      <dgm:spPr/>
      <dgm:t>
        <a:bodyPr/>
        <a:lstStyle/>
        <a:p>
          <a:endParaRPr lang="en-US"/>
        </a:p>
      </dgm:t>
    </dgm:pt>
    <dgm:pt modelId="{84DC1E8D-8442-4271-B992-EA0A90DF0933}">
      <dgm:prSet phldrT="[Text]"/>
      <dgm:spPr/>
      <dgm:t>
        <a:bodyPr/>
        <a:lstStyle/>
        <a:p>
          <a:r>
            <a:rPr lang="en-US" b="1" dirty="0" smtClean="0">
              <a:solidFill>
                <a:srgbClr val="993300"/>
              </a:solidFill>
            </a:rPr>
            <a:t>RECORDING</a:t>
          </a:r>
          <a:endParaRPr lang="en-US" b="1" dirty="0">
            <a:solidFill>
              <a:srgbClr val="993300"/>
            </a:solidFill>
          </a:endParaRPr>
        </a:p>
      </dgm:t>
    </dgm:pt>
    <dgm:pt modelId="{75FD9F2C-9272-4132-AFBD-F365A976EAF8}" type="parTrans" cxnId="{9EE259CB-FEDB-458E-8ABC-3359C5824362}">
      <dgm:prSet/>
      <dgm:spPr/>
      <dgm:t>
        <a:bodyPr/>
        <a:lstStyle/>
        <a:p>
          <a:endParaRPr lang="en-US"/>
        </a:p>
      </dgm:t>
    </dgm:pt>
    <dgm:pt modelId="{1FD30AEE-1D16-4409-93A5-72A3BD08C476}" type="sibTrans" cxnId="{9EE259CB-FEDB-458E-8ABC-3359C5824362}">
      <dgm:prSet/>
      <dgm:spPr/>
      <dgm:t>
        <a:bodyPr/>
        <a:lstStyle/>
        <a:p>
          <a:endParaRPr lang="en-US"/>
        </a:p>
      </dgm:t>
    </dgm:pt>
    <dgm:pt modelId="{0D263CCE-B32E-408C-953A-9E035BD2A5DD}">
      <dgm:prSet phldrT="[Text]"/>
      <dgm:spPr/>
      <dgm:t>
        <a:bodyPr/>
        <a:lstStyle/>
        <a:p>
          <a:r>
            <a:rPr lang="en-US" dirty="0" smtClean="0"/>
            <a:t>Business transactions </a:t>
          </a:r>
          <a:endParaRPr lang="en-US" dirty="0"/>
        </a:p>
      </dgm:t>
    </dgm:pt>
    <dgm:pt modelId="{25AEC71E-C7D4-48CA-92D2-679F0E623F20}" type="parTrans" cxnId="{562A0C90-6E7D-4AFC-8B4A-8ABFE6A0CAE1}">
      <dgm:prSet/>
      <dgm:spPr/>
      <dgm:t>
        <a:bodyPr/>
        <a:lstStyle/>
        <a:p>
          <a:endParaRPr lang="en-US"/>
        </a:p>
      </dgm:t>
    </dgm:pt>
    <dgm:pt modelId="{A5FB7D3D-20A2-4639-805F-C1CBD1EA8BFD}" type="sibTrans" cxnId="{562A0C90-6E7D-4AFC-8B4A-8ABFE6A0CAE1}">
      <dgm:prSet/>
      <dgm:spPr/>
      <dgm:t>
        <a:bodyPr/>
        <a:lstStyle/>
        <a:p>
          <a:endParaRPr lang="en-US"/>
        </a:p>
      </dgm:t>
    </dgm:pt>
    <dgm:pt modelId="{CFDD6914-1082-44EF-98E0-73858A3A7B71}">
      <dgm:prSet phldrT="[Text]"/>
      <dgm:spPr/>
      <dgm:t>
        <a:bodyPr/>
        <a:lstStyle/>
        <a:p>
          <a:r>
            <a:rPr lang="en-US" b="1" dirty="0" smtClean="0">
              <a:solidFill>
                <a:srgbClr val="993300"/>
              </a:solidFill>
            </a:rPr>
            <a:t>SUMMARIZING</a:t>
          </a:r>
          <a:endParaRPr lang="en-US" b="1" dirty="0">
            <a:solidFill>
              <a:srgbClr val="993300"/>
            </a:solidFill>
          </a:endParaRPr>
        </a:p>
      </dgm:t>
    </dgm:pt>
    <dgm:pt modelId="{AEE23CFD-2EFD-4A2E-8FA2-38E72EA2F8AE}" type="parTrans" cxnId="{193FC3F4-9F2B-4480-8960-312A16D829D8}">
      <dgm:prSet/>
      <dgm:spPr/>
      <dgm:t>
        <a:bodyPr/>
        <a:lstStyle/>
        <a:p>
          <a:endParaRPr lang="en-US"/>
        </a:p>
      </dgm:t>
    </dgm:pt>
    <dgm:pt modelId="{988BF27D-A68A-4523-A98E-BBA06F1DCDBE}" type="sibTrans" cxnId="{193FC3F4-9F2B-4480-8960-312A16D829D8}">
      <dgm:prSet/>
      <dgm:spPr/>
      <dgm:t>
        <a:bodyPr/>
        <a:lstStyle/>
        <a:p>
          <a:endParaRPr lang="en-US"/>
        </a:p>
      </dgm:t>
    </dgm:pt>
    <dgm:pt modelId="{A9FA7D44-5388-4ADE-AE73-A9AC76563F7E}">
      <dgm:prSet phldrT="[Text]"/>
      <dgm:spPr/>
      <dgm:t>
        <a:bodyPr/>
        <a:lstStyle/>
        <a:p>
          <a:r>
            <a:rPr lang="en-US" dirty="0" smtClean="0"/>
            <a:t>Accounting period</a:t>
          </a:r>
          <a:endParaRPr lang="en-US" dirty="0"/>
        </a:p>
      </dgm:t>
    </dgm:pt>
    <dgm:pt modelId="{672D5BDA-0A6B-4947-87DD-18D7D2AE7A82}" type="parTrans" cxnId="{E727CBF5-31E4-4D53-B63A-D8C1850848A2}">
      <dgm:prSet/>
      <dgm:spPr/>
      <dgm:t>
        <a:bodyPr/>
        <a:lstStyle/>
        <a:p>
          <a:endParaRPr lang="en-US"/>
        </a:p>
      </dgm:t>
    </dgm:pt>
    <dgm:pt modelId="{4C54C47C-8912-44E4-A36F-4604568220F2}" type="sibTrans" cxnId="{E727CBF5-31E4-4D53-B63A-D8C1850848A2}">
      <dgm:prSet/>
      <dgm:spPr/>
      <dgm:t>
        <a:bodyPr/>
        <a:lstStyle/>
        <a:p>
          <a:endParaRPr lang="en-US"/>
        </a:p>
      </dgm:t>
    </dgm:pt>
    <dgm:pt modelId="{87CE2E00-BF5D-477A-BB5F-1FABB13D150B}">
      <dgm:prSet phldrT="[Text]"/>
      <dgm:spPr/>
      <dgm:t>
        <a:bodyPr/>
        <a:lstStyle/>
        <a:p>
          <a:r>
            <a:rPr lang="en-US" dirty="0" smtClean="0"/>
            <a:t>In the form of FINANCIAL STATEMENTS</a:t>
          </a:r>
          <a:endParaRPr lang="en-US" dirty="0"/>
        </a:p>
      </dgm:t>
    </dgm:pt>
    <dgm:pt modelId="{F2F661DC-1BB3-4A78-A835-AC1D44C0D3FA}" type="parTrans" cxnId="{F1525228-C95B-4341-BF56-7EBBB796221C}">
      <dgm:prSet/>
      <dgm:spPr/>
      <dgm:t>
        <a:bodyPr/>
        <a:lstStyle/>
        <a:p>
          <a:endParaRPr lang="en-US"/>
        </a:p>
      </dgm:t>
    </dgm:pt>
    <dgm:pt modelId="{1E24ABF9-C0A2-4375-8141-2260848AD9F8}" type="sibTrans" cxnId="{F1525228-C95B-4341-BF56-7EBBB796221C}">
      <dgm:prSet/>
      <dgm:spPr/>
      <dgm:t>
        <a:bodyPr/>
        <a:lstStyle/>
        <a:p>
          <a:endParaRPr lang="en-US"/>
        </a:p>
      </dgm:t>
    </dgm:pt>
    <dgm:pt modelId="{D7FAB542-F09B-4771-B9C0-843CF077121D}">
      <dgm:prSet phldrT="[Text]"/>
      <dgm:spPr/>
      <dgm:t>
        <a:bodyPr/>
        <a:lstStyle/>
        <a:p>
          <a:r>
            <a:rPr lang="en-US" b="1" dirty="0" smtClean="0">
              <a:solidFill>
                <a:srgbClr val="993300"/>
              </a:solidFill>
            </a:rPr>
            <a:t>REPORTING</a:t>
          </a:r>
          <a:endParaRPr lang="en-US" b="1" dirty="0">
            <a:solidFill>
              <a:srgbClr val="993300"/>
            </a:solidFill>
          </a:endParaRPr>
        </a:p>
      </dgm:t>
    </dgm:pt>
    <dgm:pt modelId="{01438A2B-66DA-47A0-B8F4-486C86A6792C}" type="parTrans" cxnId="{3ABD3801-EAB1-4716-8E41-E8135406DA92}">
      <dgm:prSet/>
      <dgm:spPr/>
      <dgm:t>
        <a:bodyPr/>
        <a:lstStyle/>
        <a:p>
          <a:endParaRPr lang="en-US"/>
        </a:p>
      </dgm:t>
    </dgm:pt>
    <dgm:pt modelId="{D7389BDE-D5F2-449C-81B8-FCCCF65E6356}" type="sibTrans" cxnId="{3ABD3801-EAB1-4716-8E41-E8135406DA92}">
      <dgm:prSet/>
      <dgm:spPr/>
      <dgm:t>
        <a:bodyPr/>
        <a:lstStyle/>
        <a:p>
          <a:endParaRPr lang="en-US"/>
        </a:p>
      </dgm:t>
    </dgm:pt>
    <dgm:pt modelId="{D7FC97F4-52C5-43E2-8F8F-54D98CB9A79A}">
      <dgm:prSet phldrT="[Text]" custT="1"/>
      <dgm:spPr/>
      <dgm:t>
        <a:bodyPr/>
        <a:lstStyle/>
        <a:p>
          <a:r>
            <a:rPr lang="en-US" sz="1400" dirty="0" smtClean="0"/>
            <a:t>Relevant</a:t>
          </a:r>
          <a:endParaRPr lang="en-US" sz="1400" dirty="0"/>
        </a:p>
      </dgm:t>
    </dgm:pt>
    <dgm:pt modelId="{CF065F50-0B1B-40FE-9508-BEB50ED8BBA2}" type="parTrans" cxnId="{69575A9A-E0EF-4BBD-8496-21D0319E73A3}">
      <dgm:prSet/>
      <dgm:spPr/>
      <dgm:t>
        <a:bodyPr/>
        <a:lstStyle/>
        <a:p>
          <a:endParaRPr lang="en-US"/>
        </a:p>
      </dgm:t>
    </dgm:pt>
    <dgm:pt modelId="{6FA14F3F-46DB-4CFC-95C4-87D4D977AC43}" type="sibTrans" cxnId="{69575A9A-E0EF-4BBD-8496-21D0319E73A3}">
      <dgm:prSet/>
      <dgm:spPr/>
      <dgm:t>
        <a:bodyPr/>
        <a:lstStyle/>
        <a:p>
          <a:endParaRPr lang="en-US"/>
        </a:p>
      </dgm:t>
    </dgm:pt>
    <dgm:pt modelId="{09DFA5BB-A7B5-442C-872D-06E7C48829F4}">
      <dgm:prSet phldrT="[Text]" custT="1"/>
      <dgm:spPr/>
      <dgm:t>
        <a:bodyPr/>
        <a:lstStyle/>
        <a:p>
          <a:r>
            <a:rPr lang="en-US" sz="1400" dirty="0" smtClean="0"/>
            <a:t>Can be denominated in monetary terms</a:t>
          </a:r>
          <a:endParaRPr lang="en-US" sz="1400" dirty="0"/>
        </a:p>
      </dgm:t>
    </dgm:pt>
    <dgm:pt modelId="{4864AD81-0E4F-4A0D-94E8-F762451BC6DD}" type="parTrans" cxnId="{0E3E47E8-00D8-4863-B603-B97145B31435}">
      <dgm:prSet/>
      <dgm:spPr/>
      <dgm:t>
        <a:bodyPr/>
        <a:lstStyle/>
        <a:p>
          <a:endParaRPr lang="en-US"/>
        </a:p>
      </dgm:t>
    </dgm:pt>
    <dgm:pt modelId="{320646CF-7CDC-4BB9-A88E-99B662D922F6}" type="sibTrans" cxnId="{0E3E47E8-00D8-4863-B603-B97145B31435}">
      <dgm:prSet/>
      <dgm:spPr/>
      <dgm:t>
        <a:bodyPr/>
        <a:lstStyle/>
        <a:p>
          <a:endParaRPr lang="en-US"/>
        </a:p>
      </dgm:t>
    </dgm:pt>
    <dgm:pt modelId="{E8F3FAA6-5924-45E8-B582-7977203E3A1E}">
      <dgm:prSet phldrT="[Text]" custT="1"/>
      <dgm:spPr/>
      <dgm:t>
        <a:bodyPr/>
        <a:lstStyle/>
        <a:p>
          <a:r>
            <a:rPr lang="en-US" sz="1400" dirty="0" smtClean="0"/>
            <a:t>CASH/CREDIT</a:t>
          </a:r>
          <a:endParaRPr lang="en-US" sz="1400" dirty="0"/>
        </a:p>
      </dgm:t>
    </dgm:pt>
    <dgm:pt modelId="{DD6D953E-AEFE-47E6-91E0-65F799B75E9C}" type="parTrans" cxnId="{BF6A8515-C872-4F74-8FBF-5667A0F48FE8}">
      <dgm:prSet/>
      <dgm:spPr/>
      <dgm:t>
        <a:bodyPr/>
        <a:lstStyle/>
        <a:p>
          <a:endParaRPr lang="en-US"/>
        </a:p>
      </dgm:t>
    </dgm:pt>
    <dgm:pt modelId="{59554D95-2E04-4FCC-A478-A2F1C627B170}" type="sibTrans" cxnId="{BF6A8515-C872-4F74-8FBF-5667A0F48FE8}">
      <dgm:prSet/>
      <dgm:spPr/>
      <dgm:t>
        <a:bodyPr/>
        <a:lstStyle/>
        <a:p>
          <a:endParaRPr lang="en-US"/>
        </a:p>
      </dgm:t>
    </dgm:pt>
    <dgm:pt modelId="{818F6A5C-D297-4E15-BA97-03A5763FDCFA}">
      <dgm:prSet phldrT="[Text]"/>
      <dgm:spPr/>
      <dgm:t>
        <a:bodyPr/>
        <a:lstStyle/>
        <a:p>
          <a:r>
            <a:rPr lang="en-US" dirty="0" smtClean="0"/>
            <a:t>In the books of accounts</a:t>
          </a:r>
          <a:endParaRPr lang="en-US" dirty="0"/>
        </a:p>
      </dgm:t>
    </dgm:pt>
    <dgm:pt modelId="{93CAB986-12A1-427B-8143-DC5D6127156E}" type="parTrans" cxnId="{389C1C59-ECCE-42DC-A4CE-DD0E9327294A}">
      <dgm:prSet/>
      <dgm:spPr/>
      <dgm:t>
        <a:bodyPr/>
        <a:lstStyle/>
        <a:p>
          <a:endParaRPr lang="en-US"/>
        </a:p>
      </dgm:t>
    </dgm:pt>
    <dgm:pt modelId="{59DD42EA-1FAF-4E34-AC99-606739DDE2DF}" type="sibTrans" cxnId="{389C1C59-ECCE-42DC-A4CE-DD0E9327294A}">
      <dgm:prSet/>
      <dgm:spPr/>
      <dgm:t>
        <a:bodyPr/>
        <a:lstStyle/>
        <a:p>
          <a:endParaRPr lang="en-US"/>
        </a:p>
      </dgm:t>
    </dgm:pt>
    <dgm:pt modelId="{28DDDC11-A71D-4B43-9BC2-1A841B789728}">
      <dgm:prSet phldrT="[Text]"/>
      <dgm:spPr/>
      <dgm:t>
        <a:bodyPr/>
        <a:lstStyle/>
        <a:p>
          <a:r>
            <a:rPr lang="en-US" dirty="0" smtClean="0"/>
            <a:t>Income statement</a:t>
          </a:r>
          <a:endParaRPr lang="en-US" dirty="0"/>
        </a:p>
      </dgm:t>
    </dgm:pt>
    <dgm:pt modelId="{C91942AE-45E0-47CA-9E34-2F714C43AFEC}" type="parTrans" cxnId="{9D15D88A-178C-49F0-9BC6-9E14FEF88549}">
      <dgm:prSet/>
      <dgm:spPr/>
      <dgm:t>
        <a:bodyPr/>
        <a:lstStyle/>
        <a:p>
          <a:endParaRPr lang="en-US"/>
        </a:p>
      </dgm:t>
    </dgm:pt>
    <dgm:pt modelId="{CF4FB8BE-CB70-4B44-938F-04784E38B441}" type="sibTrans" cxnId="{9D15D88A-178C-49F0-9BC6-9E14FEF88549}">
      <dgm:prSet/>
      <dgm:spPr/>
      <dgm:t>
        <a:bodyPr/>
        <a:lstStyle/>
        <a:p>
          <a:endParaRPr lang="en-US"/>
        </a:p>
      </dgm:t>
    </dgm:pt>
    <dgm:pt modelId="{C13CD47D-1E5E-42FC-802B-0CD2F4F89043}">
      <dgm:prSet phldrT="[Text]"/>
      <dgm:spPr/>
      <dgm:t>
        <a:bodyPr/>
        <a:lstStyle/>
        <a:p>
          <a:r>
            <a:rPr lang="en-US" dirty="0" smtClean="0"/>
            <a:t>Balance sheet</a:t>
          </a:r>
          <a:endParaRPr lang="en-US" dirty="0"/>
        </a:p>
      </dgm:t>
    </dgm:pt>
    <dgm:pt modelId="{A507768C-8A38-4877-941E-27641C107E36}" type="parTrans" cxnId="{BE68FA97-106B-4DA3-996D-A6DAC30C0724}">
      <dgm:prSet/>
      <dgm:spPr/>
      <dgm:t>
        <a:bodyPr/>
        <a:lstStyle/>
        <a:p>
          <a:endParaRPr lang="en-US"/>
        </a:p>
      </dgm:t>
    </dgm:pt>
    <dgm:pt modelId="{32C8E520-B69F-42E5-88AF-1FDD3BBCC55E}" type="sibTrans" cxnId="{BE68FA97-106B-4DA3-996D-A6DAC30C0724}">
      <dgm:prSet/>
      <dgm:spPr/>
      <dgm:t>
        <a:bodyPr/>
        <a:lstStyle/>
        <a:p>
          <a:endParaRPr lang="en-US"/>
        </a:p>
      </dgm:t>
    </dgm:pt>
    <dgm:pt modelId="{CC2183EF-440D-402D-BF8A-A92823ED4B32}">
      <dgm:prSet phldrT="[Text]"/>
      <dgm:spPr/>
      <dgm:t>
        <a:bodyPr/>
        <a:lstStyle/>
        <a:p>
          <a:r>
            <a:rPr lang="en-US" dirty="0" smtClean="0"/>
            <a:t>Cash flow statement</a:t>
          </a:r>
          <a:endParaRPr lang="en-US" dirty="0"/>
        </a:p>
      </dgm:t>
    </dgm:pt>
    <dgm:pt modelId="{3DADC63C-C3B9-43C4-A230-A07202892C86}" type="parTrans" cxnId="{BB187245-43E6-4F35-9FB4-C2AEC2939D6A}">
      <dgm:prSet/>
      <dgm:spPr/>
      <dgm:t>
        <a:bodyPr/>
        <a:lstStyle/>
        <a:p>
          <a:endParaRPr lang="en-US"/>
        </a:p>
      </dgm:t>
    </dgm:pt>
    <dgm:pt modelId="{E61EAAA3-6002-48AA-B0CE-5373A9F434E0}" type="sibTrans" cxnId="{BB187245-43E6-4F35-9FB4-C2AEC2939D6A}">
      <dgm:prSet/>
      <dgm:spPr/>
      <dgm:t>
        <a:bodyPr/>
        <a:lstStyle/>
        <a:p>
          <a:endParaRPr lang="en-US"/>
        </a:p>
      </dgm:t>
    </dgm:pt>
    <dgm:pt modelId="{78D3CEE5-E813-455E-9C36-140B2D051944}">
      <dgm:prSet phldrT="[Text]"/>
      <dgm:spPr/>
      <dgm:t>
        <a:bodyPr/>
        <a:lstStyle/>
        <a:p>
          <a:r>
            <a:rPr lang="en-US" dirty="0" smtClean="0"/>
            <a:t>Conveyed in written form to STAKEHOLDERS</a:t>
          </a:r>
          <a:endParaRPr lang="en-US" dirty="0"/>
        </a:p>
      </dgm:t>
    </dgm:pt>
    <dgm:pt modelId="{003664B2-58AA-426E-9ED4-BC37C94E65E0}" type="parTrans" cxnId="{24372677-C025-4A94-9155-EB3CC984E20F}">
      <dgm:prSet/>
      <dgm:spPr/>
      <dgm:t>
        <a:bodyPr/>
        <a:lstStyle/>
        <a:p>
          <a:endParaRPr lang="en-US"/>
        </a:p>
      </dgm:t>
    </dgm:pt>
    <dgm:pt modelId="{148192E6-0AC9-48BA-B48D-1F342985D4B0}" type="sibTrans" cxnId="{24372677-C025-4A94-9155-EB3CC984E20F}">
      <dgm:prSet/>
      <dgm:spPr/>
      <dgm:t>
        <a:bodyPr/>
        <a:lstStyle/>
        <a:p>
          <a:endParaRPr lang="en-US"/>
        </a:p>
      </dgm:t>
    </dgm:pt>
    <dgm:pt modelId="{7830D47D-B10D-4FCB-8AA2-165B3144B946}">
      <dgm:prSet phldrT="[Text]"/>
      <dgm:spPr/>
      <dgm:t>
        <a:bodyPr/>
        <a:lstStyle/>
        <a:p>
          <a:r>
            <a:rPr lang="en-US" dirty="0" smtClean="0"/>
            <a:t>Users of Financial Statements</a:t>
          </a:r>
          <a:endParaRPr lang="en-US" dirty="0"/>
        </a:p>
      </dgm:t>
    </dgm:pt>
    <dgm:pt modelId="{F1C7C1F5-AF86-4D66-A30A-32DBFC5A98EE}" type="parTrans" cxnId="{53F1F5CB-BBAA-419A-92B7-E4D5B0D82378}">
      <dgm:prSet/>
      <dgm:spPr/>
      <dgm:t>
        <a:bodyPr/>
        <a:lstStyle/>
        <a:p>
          <a:endParaRPr lang="en-US"/>
        </a:p>
      </dgm:t>
    </dgm:pt>
    <dgm:pt modelId="{CD8EF076-858D-4ABB-AFF6-F497DE25D3D9}" type="sibTrans" cxnId="{53F1F5CB-BBAA-419A-92B7-E4D5B0D82378}">
      <dgm:prSet/>
      <dgm:spPr/>
      <dgm:t>
        <a:bodyPr/>
        <a:lstStyle/>
        <a:p>
          <a:endParaRPr lang="en-US"/>
        </a:p>
      </dgm:t>
    </dgm:pt>
    <dgm:pt modelId="{DFC246A3-A8A8-412E-94BA-1395B87B2634}" type="pres">
      <dgm:prSet presAssocID="{2E1A90A3-94DA-4289-B294-6117A87810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BA2A15-8A54-4A8B-9739-A2E7FE7D3E08}" type="pres">
      <dgm:prSet presAssocID="{9D815B1E-A9B6-45B7-85B3-289D52BDE61B}" presName="composite" presStyleCnt="0"/>
      <dgm:spPr/>
    </dgm:pt>
    <dgm:pt modelId="{A8BE94AD-55DF-42F0-9710-83C1C9923DE4}" type="pres">
      <dgm:prSet presAssocID="{9D815B1E-A9B6-45B7-85B3-289D52BDE61B}" presName="parTx" presStyleLbl="alignNode1" presStyleIdx="0" presStyleCnt="4" custLinFactY="-100000" custLinFactNeighborX="3929" custLinFactNeighborY="-129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55EF3-AB4F-4212-878B-236F6F6C7B2D}" type="pres">
      <dgm:prSet presAssocID="{9D815B1E-A9B6-45B7-85B3-289D52BDE61B}" presName="desTx" presStyleLbl="alignAccFollowNode1" presStyleIdx="0" presStyleCnt="4" custLinFactNeighborX="3929" custLinFactNeighborY="-45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2F7B5-CB23-4D27-87AA-FB8C81776861}" type="pres">
      <dgm:prSet presAssocID="{997BC6DC-3A6B-4C66-B043-32154326B0A8}" presName="space" presStyleCnt="0"/>
      <dgm:spPr/>
    </dgm:pt>
    <dgm:pt modelId="{D9A54D5B-32E4-4C07-BCA9-8BA9E0D7EEF1}" type="pres">
      <dgm:prSet presAssocID="{84DC1E8D-8442-4271-B992-EA0A90DF0933}" presName="composite" presStyleCnt="0"/>
      <dgm:spPr/>
    </dgm:pt>
    <dgm:pt modelId="{44C0D56E-8EF2-49F6-BA5E-30475F406F6C}" type="pres">
      <dgm:prSet presAssocID="{84DC1E8D-8442-4271-B992-EA0A90DF0933}" presName="parTx" presStyleLbl="alignNode1" presStyleIdx="1" presStyleCnt="4" custLinFactY="-100000" custLinFactNeighborX="513" custLinFactNeighborY="-129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B3B64-B69E-46BE-BD64-A03D8F4F396B}" type="pres">
      <dgm:prSet presAssocID="{84DC1E8D-8442-4271-B992-EA0A90DF0933}" presName="desTx" presStyleLbl="alignAccFollowNode1" presStyleIdx="1" presStyleCnt="4" custLinFactNeighborX="513" custLinFactNeighborY="-45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5E32C-3874-4DD1-9A12-909F70D181E9}" type="pres">
      <dgm:prSet presAssocID="{1FD30AEE-1D16-4409-93A5-72A3BD08C476}" presName="space" presStyleCnt="0"/>
      <dgm:spPr/>
    </dgm:pt>
    <dgm:pt modelId="{2A8E7DEC-6067-42AB-B3E6-C15D6F389BC5}" type="pres">
      <dgm:prSet presAssocID="{CFDD6914-1082-44EF-98E0-73858A3A7B71}" presName="composite" presStyleCnt="0"/>
      <dgm:spPr/>
    </dgm:pt>
    <dgm:pt modelId="{C2190FEF-FCD2-4C11-9C4B-FAC997BA2094}" type="pres">
      <dgm:prSet presAssocID="{CFDD6914-1082-44EF-98E0-73858A3A7B71}" presName="parTx" presStyleLbl="alignNode1" presStyleIdx="2" presStyleCnt="4" custLinFactY="-100000" custLinFactNeighborX="1191" custLinFactNeighborY="-129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40A1B-C208-46EA-AA1D-22109EEC8086}" type="pres">
      <dgm:prSet presAssocID="{CFDD6914-1082-44EF-98E0-73858A3A7B71}" presName="desTx" presStyleLbl="alignAccFollowNode1" presStyleIdx="2" presStyleCnt="4" custLinFactNeighborX="1191" custLinFactNeighborY="-45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6B7AF-0CED-4F41-B3C7-E30BCD306FFD}" type="pres">
      <dgm:prSet presAssocID="{988BF27D-A68A-4523-A98E-BBA06F1DCDBE}" presName="space" presStyleCnt="0"/>
      <dgm:spPr/>
    </dgm:pt>
    <dgm:pt modelId="{B1610CDF-72CF-440E-BC1F-D1D0FB6E6235}" type="pres">
      <dgm:prSet presAssocID="{D7FAB542-F09B-4771-B9C0-843CF077121D}" presName="composite" presStyleCnt="0"/>
      <dgm:spPr/>
    </dgm:pt>
    <dgm:pt modelId="{B3EE5CDA-CF78-43E6-9A1F-665B83E3C926}" type="pres">
      <dgm:prSet presAssocID="{D7FAB542-F09B-4771-B9C0-843CF077121D}" presName="parTx" presStyleLbl="alignNode1" presStyleIdx="3" presStyleCnt="4" custLinFactY="-100000" custLinFactNeighborX="1870" custLinFactNeighborY="-129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9785B-7836-488A-B23F-1412E69A5769}" type="pres">
      <dgm:prSet presAssocID="{D7FAB542-F09B-4771-B9C0-843CF077121D}" presName="desTx" presStyleLbl="alignAccFollowNode1" presStyleIdx="3" presStyleCnt="4" custLinFactNeighborX="1870" custLinFactNeighborY="-45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2D1CDF-4F3C-4A0B-8E95-22B7CDD75A5D}" srcId="{2E1A90A3-94DA-4289-B294-6117A8781096}" destId="{9D815B1E-A9B6-45B7-85B3-289D52BDE61B}" srcOrd="0" destOrd="0" parTransId="{90438D19-3EEA-4B5C-9305-D364714A625B}" sibTransId="{997BC6DC-3A6B-4C66-B043-32154326B0A8}"/>
    <dgm:cxn modelId="{9D15D88A-178C-49F0-9BC6-9E14FEF88549}" srcId="{87CE2E00-BF5D-477A-BB5F-1FABB13D150B}" destId="{28DDDC11-A71D-4B43-9BC2-1A841B789728}" srcOrd="0" destOrd="0" parTransId="{C91942AE-45E0-47CA-9E34-2F714C43AFEC}" sibTransId="{CF4FB8BE-CB70-4B44-938F-04784E38B441}"/>
    <dgm:cxn modelId="{73660475-F178-48A6-8E66-68A0F0A22E0C}" type="presOf" srcId="{7830D47D-B10D-4FCB-8AA2-165B3144B946}" destId="{B489785B-7836-488A-B23F-1412E69A5769}" srcOrd="0" destOrd="1" presId="urn:microsoft.com/office/officeart/2005/8/layout/hList1"/>
    <dgm:cxn modelId="{BE68FA97-106B-4DA3-996D-A6DAC30C0724}" srcId="{87CE2E00-BF5D-477A-BB5F-1FABB13D150B}" destId="{C13CD47D-1E5E-42FC-802B-0CD2F4F89043}" srcOrd="1" destOrd="0" parTransId="{A507768C-8A38-4877-941E-27641C107E36}" sibTransId="{32C8E520-B69F-42E5-88AF-1FDD3BBCC55E}"/>
    <dgm:cxn modelId="{24372677-C025-4A94-9155-EB3CC984E20F}" srcId="{D7FAB542-F09B-4771-B9C0-843CF077121D}" destId="{78D3CEE5-E813-455E-9C36-140B2D051944}" srcOrd="0" destOrd="0" parTransId="{003664B2-58AA-426E-9ED4-BC37C94E65E0}" sibTransId="{148192E6-0AC9-48BA-B48D-1F342985D4B0}"/>
    <dgm:cxn modelId="{58969E91-06CA-4EAB-90A8-80FE31AEE2B3}" type="presOf" srcId="{78D3CEE5-E813-455E-9C36-140B2D051944}" destId="{B489785B-7836-488A-B23F-1412E69A5769}" srcOrd="0" destOrd="0" presId="urn:microsoft.com/office/officeart/2005/8/layout/hList1"/>
    <dgm:cxn modelId="{B97414F9-C948-4839-A5D5-D2DE2590A11D}" type="presOf" srcId="{D7FC97F4-52C5-43E2-8F8F-54D98CB9A79A}" destId="{3F455EF3-AB4F-4212-878B-236F6F6C7B2D}" srcOrd="0" destOrd="1" presId="urn:microsoft.com/office/officeart/2005/8/layout/hList1"/>
    <dgm:cxn modelId="{193FC3F4-9F2B-4480-8960-312A16D829D8}" srcId="{2E1A90A3-94DA-4289-B294-6117A8781096}" destId="{CFDD6914-1082-44EF-98E0-73858A3A7B71}" srcOrd="2" destOrd="0" parTransId="{AEE23CFD-2EFD-4A2E-8FA2-38E72EA2F8AE}" sibTransId="{988BF27D-A68A-4523-A98E-BBA06F1DCDBE}"/>
    <dgm:cxn modelId="{596BD056-58E6-4106-AC72-B6CD9F6FC271}" type="presOf" srcId="{0D263CCE-B32E-408C-953A-9E035BD2A5DD}" destId="{04CB3B64-B69E-46BE-BD64-A03D8F4F396B}" srcOrd="0" destOrd="0" presId="urn:microsoft.com/office/officeart/2005/8/layout/hList1"/>
    <dgm:cxn modelId="{79E74785-1B36-44F8-BF77-D8924A65E062}" type="presOf" srcId="{09DFA5BB-A7B5-442C-872D-06E7C48829F4}" destId="{3F455EF3-AB4F-4212-878B-236F6F6C7B2D}" srcOrd="0" destOrd="2" presId="urn:microsoft.com/office/officeart/2005/8/layout/hList1"/>
    <dgm:cxn modelId="{69575A9A-E0EF-4BBD-8496-21D0319E73A3}" srcId="{9D815B1E-A9B6-45B7-85B3-289D52BDE61B}" destId="{D7FC97F4-52C5-43E2-8F8F-54D98CB9A79A}" srcOrd="1" destOrd="0" parTransId="{CF065F50-0B1B-40FE-9508-BEB50ED8BBA2}" sibTransId="{6FA14F3F-46DB-4CFC-95C4-87D4D977AC43}"/>
    <dgm:cxn modelId="{9FAE4149-1DB5-42D2-98F5-5C38AF431196}" type="presOf" srcId="{C13CD47D-1E5E-42FC-802B-0CD2F4F89043}" destId="{20540A1B-C208-46EA-AA1D-22109EEC8086}" srcOrd="0" destOrd="3" presId="urn:microsoft.com/office/officeart/2005/8/layout/hList1"/>
    <dgm:cxn modelId="{562A0C90-6E7D-4AFC-8B4A-8ABFE6A0CAE1}" srcId="{84DC1E8D-8442-4271-B992-EA0A90DF0933}" destId="{0D263CCE-B32E-408C-953A-9E035BD2A5DD}" srcOrd="0" destOrd="0" parTransId="{25AEC71E-C7D4-48CA-92D2-679F0E623F20}" sibTransId="{A5FB7D3D-20A2-4639-805F-C1CBD1EA8BFD}"/>
    <dgm:cxn modelId="{509546AC-3955-492A-A80F-C47C65F178B6}" type="presOf" srcId="{CFDD6914-1082-44EF-98E0-73858A3A7B71}" destId="{C2190FEF-FCD2-4C11-9C4B-FAC997BA2094}" srcOrd="0" destOrd="0" presId="urn:microsoft.com/office/officeart/2005/8/layout/hList1"/>
    <dgm:cxn modelId="{24847889-5D30-4BFE-8FBD-EA97CA8A9B85}" type="presOf" srcId="{A9FA7D44-5388-4ADE-AE73-A9AC76563F7E}" destId="{20540A1B-C208-46EA-AA1D-22109EEC8086}" srcOrd="0" destOrd="0" presId="urn:microsoft.com/office/officeart/2005/8/layout/hList1"/>
    <dgm:cxn modelId="{C4E7CD19-4CFA-4ADB-8611-B9D0FF6ED0CF}" type="presOf" srcId="{28DDDC11-A71D-4B43-9BC2-1A841B789728}" destId="{20540A1B-C208-46EA-AA1D-22109EEC8086}" srcOrd="0" destOrd="2" presId="urn:microsoft.com/office/officeart/2005/8/layout/hList1"/>
    <dgm:cxn modelId="{0E5CA8C3-1BDD-4403-872A-123CB8886E69}" type="presOf" srcId="{818F6A5C-D297-4E15-BA97-03A5763FDCFA}" destId="{04CB3B64-B69E-46BE-BD64-A03D8F4F396B}" srcOrd="0" destOrd="1" presId="urn:microsoft.com/office/officeart/2005/8/layout/hList1"/>
    <dgm:cxn modelId="{5D80E4EF-F5E9-4E03-AE42-BB9B7FBCA3F9}" type="presOf" srcId="{E8F3FAA6-5924-45E8-B582-7977203E3A1E}" destId="{3F455EF3-AB4F-4212-878B-236F6F6C7B2D}" srcOrd="0" destOrd="3" presId="urn:microsoft.com/office/officeart/2005/8/layout/hList1"/>
    <dgm:cxn modelId="{79286A19-08F3-4493-9D88-9AB009EF3C6B}" type="presOf" srcId="{84DC1E8D-8442-4271-B992-EA0A90DF0933}" destId="{44C0D56E-8EF2-49F6-BA5E-30475F406F6C}" srcOrd="0" destOrd="0" presId="urn:microsoft.com/office/officeart/2005/8/layout/hList1"/>
    <dgm:cxn modelId="{196981AD-205C-426C-BA9C-4F06BD84930F}" srcId="{9D815B1E-A9B6-45B7-85B3-289D52BDE61B}" destId="{C4D42E23-676F-4386-B8F3-4234A49DC7C1}" srcOrd="0" destOrd="0" parTransId="{63371632-07E2-41FA-87CB-F0F64C170821}" sibTransId="{B8FFA13E-0FAF-4C14-AE43-D7BD9BC7D58F}"/>
    <dgm:cxn modelId="{F1525228-C95B-4341-BF56-7EBBB796221C}" srcId="{CFDD6914-1082-44EF-98E0-73858A3A7B71}" destId="{87CE2E00-BF5D-477A-BB5F-1FABB13D150B}" srcOrd="1" destOrd="0" parTransId="{F2F661DC-1BB3-4A78-A835-AC1D44C0D3FA}" sibTransId="{1E24ABF9-C0A2-4375-8141-2260848AD9F8}"/>
    <dgm:cxn modelId="{BF6A8515-C872-4F74-8FBF-5667A0F48FE8}" srcId="{9D815B1E-A9B6-45B7-85B3-289D52BDE61B}" destId="{E8F3FAA6-5924-45E8-B582-7977203E3A1E}" srcOrd="3" destOrd="0" parTransId="{DD6D953E-AEFE-47E6-91E0-65F799B75E9C}" sibTransId="{59554D95-2E04-4FCC-A478-A2F1C627B170}"/>
    <dgm:cxn modelId="{E727CBF5-31E4-4D53-B63A-D8C1850848A2}" srcId="{CFDD6914-1082-44EF-98E0-73858A3A7B71}" destId="{A9FA7D44-5388-4ADE-AE73-A9AC76563F7E}" srcOrd="0" destOrd="0" parTransId="{672D5BDA-0A6B-4947-87DD-18D7D2AE7A82}" sibTransId="{4C54C47C-8912-44E4-A36F-4604568220F2}"/>
    <dgm:cxn modelId="{6F811CCE-63B1-4401-AC69-75FA071F32FD}" type="presOf" srcId="{87CE2E00-BF5D-477A-BB5F-1FABB13D150B}" destId="{20540A1B-C208-46EA-AA1D-22109EEC8086}" srcOrd="0" destOrd="1" presId="urn:microsoft.com/office/officeart/2005/8/layout/hList1"/>
    <dgm:cxn modelId="{BB187245-43E6-4F35-9FB4-C2AEC2939D6A}" srcId="{87CE2E00-BF5D-477A-BB5F-1FABB13D150B}" destId="{CC2183EF-440D-402D-BF8A-A92823ED4B32}" srcOrd="2" destOrd="0" parTransId="{3DADC63C-C3B9-43C4-A230-A07202892C86}" sibTransId="{E61EAAA3-6002-48AA-B0CE-5373A9F434E0}"/>
    <dgm:cxn modelId="{8389ADC6-EAFD-4002-9792-E5724417FA20}" type="presOf" srcId="{CC2183EF-440D-402D-BF8A-A92823ED4B32}" destId="{20540A1B-C208-46EA-AA1D-22109EEC8086}" srcOrd="0" destOrd="4" presId="urn:microsoft.com/office/officeart/2005/8/layout/hList1"/>
    <dgm:cxn modelId="{9EE259CB-FEDB-458E-8ABC-3359C5824362}" srcId="{2E1A90A3-94DA-4289-B294-6117A8781096}" destId="{84DC1E8D-8442-4271-B992-EA0A90DF0933}" srcOrd="1" destOrd="0" parTransId="{75FD9F2C-9272-4132-AFBD-F365A976EAF8}" sibTransId="{1FD30AEE-1D16-4409-93A5-72A3BD08C476}"/>
    <dgm:cxn modelId="{16534640-3495-47B5-A885-ACC914D7F3E8}" type="presOf" srcId="{C4D42E23-676F-4386-B8F3-4234A49DC7C1}" destId="{3F455EF3-AB4F-4212-878B-236F6F6C7B2D}" srcOrd="0" destOrd="0" presId="urn:microsoft.com/office/officeart/2005/8/layout/hList1"/>
    <dgm:cxn modelId="{53F1F5CB-BBAA-419A-92B7-E4D5B0D82378}" srcId="{78D3CEE5-E813-455E-9C36-140B2D051944}" destId="{7830D47D-B10D-4FCB-8AA2-165B3144B946}" srcOrd="0" destOrd="0" parTransId="{F1C7C1F5-AF86-4D66-A30A-32DBFC5A98EE}" sibTransId="{CD8EF076-858D-4ABB-AFF6-F497DE25D3D9}"/>
    <dgm:cxn modelId="{0E3E47E8-00D8-4863-B603-B97145B31435}" srcId="{9D815B1E-A9B6-45B7-85B3-289D52BDE61B}" destId="{09DFA5BB-A7B5-442C-872D-06E7C48829F4}" srcOrd="2" destOrd="0" parTransId="{4864AD81-0E4F-4A0D-94E8-F762451BC6DD}" sibTransId="{320646CF-7CDC-4BB9-A88E-99B662D922F6}"/>
    <dgm:cxn modelId="{AE69F90B-D46F-41BE-A656-D7CD6438B5D4}" type="presOf" srcId="{2E1A90A3-94DA-4289-B294-6117A8781096}" destId="{DFC246A3-A8A8-412E-94BA-1395B87B2634}" srcOrd="0" destOrd="0" presId="urn:microsoft.com/office/officeart/2005/8/layout/hList1"/>
    <dgm:cxn modelId="{3ABD3801-EAB1-4716-8E41-E8135406DA92}" srcId="{2E1A90A3-94DA-4289-B294-6117A8781096}" destId="{D7FAB542-F09B-4771-B9C0-843CF077121D}" srcOrd="3" destOrd="0" parTransId="{01438A2B-66DA-47A0-B8F4-486C86A6792C}" sibTransId="{D7389BDE-D5F2-449C-81B8-FCCCF65E6356}"/>
    <dgm:cxn modelId="{389C1C59-ECCE-42DC-A4CE-DD0E9327294A}" srcId="{84DC1E8D-8442-4271-B992-EA0A90DF0933}" destId="{818F6A5C-D297-4E15-BA97-03A5763FDCFA}" srcOrd="1" destOrd="0" parTransId="{93CAB986-12A1-427B-8143-DC5D6127156E}" sibTransId="{59DD42EA-1FAF-4E34-AC99-606739DDE2DF}"/>
    <dgm:cxn modelId="{4575510E-C067-4D50-A4B5-0DEAB56F07DA}" type="presOf" srcId="{D7FAB542-F09B-4771-B9C0-843CF077121D}" destId="{B3EE5CDA-CF78-43E6-9A1F-665B83E3C926}" srcOrd="0" destOrd="0" presId="urn:microsoft.com/office/officeart/2005/8/layout/hList1"/>
    <dgm:cxn modelId="{F2C751A5-3D24-4495-97B5-127EAE71E1EF}" type="presOf" srcId="{9D815B1E-A9B6-45B7-85B3-289D52BDE61B}" destId="{A8BE94AD-55DF-42F0-9710-83C1C9923DE4}" srcOrd="0" destOrd="0" presId="urn:microsoft.com/office/officeart/2005/8/layout/hList1"/>
    <dgm:cxn modelId="{35F287C6-1BA9-404C-951A-5DD91E9E6050}" type="presParOf" srcId="{DFC246A3-A8A8-412E-94BA-1395B87B2634}" destId="{BFBA2A15-8A54-4A8B-9739-A2E7FE7D3E08}" srcOrd="0" destOrd="0" presId="urn:microsoft.com/office/officeart/2005/8/layout/hList1"/>
    <dgm:cxn modelId="{FB8E25E7-70BD-4F4C-92E1-68406AB09FFC}" type="presParOf" srcId="{BFBA2A15-8A54-4A8B-9739-A2E7FE7D3E08}" destId="{A8BE94AD-55DF-42F0-9710-83C1C9923DE4}" srcOrd="0" destOrd="0" presId="urn:microsoft.com/office/officeart/2005/8/layout/hList1"/>
    <dgm:cxn modelId="{CE619421-2E13-4394-94A3-F127F1246238}" type="presParOf" srcId="{BFBA2A15-8A54-4A8B-9739-A2E7FE7D3E08}" destId="{3F455EF3-AB4F-4212-878B-236F6F6C7B2D}" srcOrd="1" destOrd="0" presId="urn:microsoft.com/office/officeart/2005/8/layout/hList1"/>
    <dgm:cxn modelId="{961D4862-E5CB-4531-9D76-D81065EF63C9}" type="presParOf" srcId="{DFC246A3-A8A8-412E-94BA-1395B87B2634}" destId="{4AF2F7B5-CB23-4D27-87AA-FB8C81776861}" srcOrd="1" destOrd="0" presId="urn:microsoft.com/office/officeart/2005/8/layout/hList1"/>
    <dgm:cxn modelId="{A7986B69-CB08-437C-A447-A103862EBA1D}" type="presParOf" srcId="{DFC246A3-A8A8-412E-94BA-1395B87B2634}" destId="{D9A54D5B-32E4-4C07-BCA9-8BA9E0D7EEF1}" srcOrd="2" destOrd="0" presId="urn:microsoft.com/office/officeart/2005/8/layout/hList1"/>
    <dgm:cxn modelId="{E5B28504-C057-40F3-8723-906F970007F3}" type="presParOf" srcId="{D9A54D5B-32E4-4C07-BCA9-8BA9E0D7EEF1}" destId="{44C0D56E-8EF2-49F6-BA5E-30475F406F6C}" srcOrd="0" destOrd="0" presId="urn:microsoft.com/office/officeart/2005/8/layout/hList1"/>
    <dgm:cxn modelId="{208C37DD-BE63-4E50-A29B-9E6452CD8A0A}" type="presParOf" srcId="{D9A54D5B-32E4-4C07-BCA9-8BA9E0D7EEF1}" destId="{04CB3B64-B69E-46BE-BD64-A03D8F4F396B}" srcOrd="1" destOrd="0" presId="urn:microsoft.com/office/officeart/2005/8/layout/hList1"/>
    <dgm:cxn modelId="{C412DA3D-45C2-46C4-95F3-C83BE028E2AD}" type="presParOf" srcId="{DFC246A3-A8A8-412E-94BA-1395B87B2634}" destId="{B4D5E32C-3874-4DD1-9A12-909F70D181E9}" srcOrd="3" destOrd="0" presId="urn:microsoft.com/office/officeart/2005/8/layout/hList1"/>
    <dgm:cxn modelId="{08CAEAE0-287A-46BF-B2E3-88861F273B0D}" type="presParOf" srcId="{DFC246A3-A8A8-412E-94BA-1395B87B2634}" destId="{2A8E7DEC-6067-42AB-B3E6-C15D6F389BC5}" srcOrd="4" destOrd="0" presId="urn:microsoft.com/office/officeart/2005/8/layout/hList1"/>
    <dgm:cxn modelId="{1CC1BA7B-A3DA-4D9A-A17A-B2C0384E686B}" type="presParOf" srcId="{2A8E7DEC-6067-42AB-B3E6-C15D6F389BC5}" destId="{C2190FEF-FCD2-4C11-9C4B-FAC997BA2094}" srcOrd="0" destOrd="0" presId="urn:microsoft.com/office/officeart/2005/8/layout/hList1"/>
    <dgm:cxn modelId="{4E374EF7-8681-4677-8991-A0E5D41385E1}" type="presParOf" srcId="{2A8E7DEC-6067-42AB-B3E6-C15D6F389BC5}" destId="{20540A1B-C208-46EA-AA1D-22109EEC8086}" srcOrd="1" destOrd="0" presId="urn:microsoft.com/office/officeart/2005/8/layout/hList1"/>
    <dgm:cxn modelId="{7579FDB3-E473-4F4C-A885-0C94B0AF80D9}" type="presParOf" srcId="{DFC246A3-A8A8-412E-94BA-1395B87B2634}" destId="{D4C6B7AF-0CED-4F41-B3C7-E30BCD306FFD}" srcOrd="5" destOrd="0" presId="urn:microsoft.com/office/officeart/2005/8/layout/hList1"/>
    <dgm:cxn modelId="{08680EC6-7FE6-49EE-BB90-DA471FD30808}" type="presParOf" srcId="{DFC246A3-A8A8-412E-94BA-1395B87B2634}" destId="{B1610CDF-72CF-440E-BC1F-D1D0FB6E6235}" srcOrd="6" destOrd="0" presId="urn:microsoft.com/office/officeart/2005/8/layout/hList1"/>
    <dgm:cxn modelId="{B3463F98-FB0F-4430-8349-3A61068DE5D4}" type="presParOf" srcId="{B1610CDF-72CF-440E-BC1F-D1D0FB6E6235}" destId="{B3EE5CDA-CF78-43E6-9A1F-665B83E3C926}" srcOrd="0" destOrd="0" presId="urn:microsoft.com/office/officeart/2005/8/layout/hList1"/>
    <dgm:cxn modelId="{0F79C114-DFBA-40D2-8CCB-18DE22ED6F92}" type="presParOf" srcId="{B1610CDF-72CF-440E-BC1F-D1D0FB6E6235}" destId="{B489785B-7836-488A-B23F-1412E69A5769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9B7FE2-98DB-41B8-911F-6CAB5BFA4CE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50C7D0-B639-4751-A802-152D4E793030}">
      <dgm:prSet phldrT="[Text]"/>
      <dgm:spPr/>
      <dgm:t>
        <a:bodyPr/>
        <a:lstStyle/>
        <a:p>
          <a:r>
            <a:rPr lang="en-US" dirty="0"/>
            <a:t>TYPES OF DIFFERENCES</a:t>
          </a:r>
        </a:p>
      </dgm:t>
    </dgm:pt>
    <dgm:pt modelId="{29D674CB-0AB5-4333-A6AB-432FE7EEE224}" type="parTrans" cxnId="{873A878A-0557-4745-BD4B-B746805134E9}">
      <dgm:prSet/>
      <dgm:spPr/>
      <dgm:t>
        <a:bodyPr/>
        <a:lstStyle/>
        <a:p>
          <a:endParaRPr lang="en-US"/>
        </a:p>
      </dgm:t>
    </dgm:pt>
    <dgm:pt modelId="{8560AF89-CD4D-4646-BAC8-40767E41E5AE}" type="sibTrans" cxnId="{873A878A-0557-4745-BD4B-B746805134E9}">
      <dgm:prSet/>
      <dgm:spPr/>
      <dgm:t>
        <a:bodyPr/>
        <a:lstStyle/>
        <a:p>
          <a:endParaRPr lang="en-US"/>
        </a:p>
      </dgm:t>
    </dgm:pt>
    <dgm:pt modelId="{69AD8DF1-ADC3-44DE-BDA4-0FE02922B9EE}">
      <dgm:prSet phldrT="[Text]"/>
      <dgm:spPr/>
      <dgm:t>
        <a:bodyPr/>
        <a:lstStyle/>
        <a:p>
          <a:r>
            <a:rPr lang="en-US" dirty="0"/>
            <a:t>Unrecorded Items</a:t>
          </a:r>
        </a:p>
      </dgm:t>
    </dgm:pt>
    <dgm:pt modelId="{B66ADD8D-5DD7-4AB9-8910-A06DD753A2D5}" type="parTrans" cxnId="{4FDB7ED1-CA5A-4AF5-9D2B-AF5541F7F33F}">
      <dgm:prSet/>
      <dgm:spPr/>
      <dgm:t>
        <a:bodyPr/>
        <a:lstStyle/>
        <a:p>
          <a:endParaRPr lang="en-US"/>
        </a:p>
      </dgm:t>
    </dgm:pt>
    <dgm:pt modelId="{532084C5-D767-4591-9387-2A6DA3603A5F}" type="sibTrans" cxnId="{4FDB7ED1-CA5A-4AF5-9D2B-AF5541F7F33F}">
      <dgm:prSet/>
      <dgm:spPr/>
      <dgm:t>
        <a:bodyPr/>
        <a:lstStyle/>
        <a:p>
          <a:endParaRPr lang="en-US"/>
        </a:p>
      </dgm:t>
    </dgm:pt>
    <dgm:pt modelId="{EFC15BF1-7F31-4196-81F4-64E3F7AFF106}">
      <dgm:prSet phldrT="[Text]"/>
      <dgm:spPr/>
      <dgm:t>
        <a:bodyPr/>
        <a:lstStyle/>
        <a:p>
          <a:r>
            <a:rPr lang="en-US" dirty="0"/>
            <a:t>Timing Differences</a:t>
          </a:r>
        </a:p>
      </dgm:t>
    </dgm:pt>
    <dgm:pt modelId="{1ED16C96-AF73-46DB-8A5E-08D694C479FA}" type="parTrans" cxnId="{EE4C7F2B-7555-4551-84E1-F9CBEEC6CE19}">
      <dgm:prSet/>
      <dgm:spPr/>
      <dgm:t>
        <a:bodyPr/>
        <a:lstStyle/>
        <a:p>
          <a:endParaRPr lang="en-US"/>
        </a:p>
      </dgm:t>
    </dgm:pt>
    <dgm:pt modelId="{62C917C2-554A-47B6-81B4-2F9298FDD371}" type="sibTrans" cxnId="{EE4C7F2B-7555-4551-84E1-F9CBEEC6CE19}">
      <dgm:prSet/>
      <dgm:spPr/>
      <dgm:t>
        <a:bodyPr/>
        <a:lstStyle/>
        <a:p>
          <a:endParaRPr lang="en-US"/>
        </a:p>
      </dgm:t>
    </dgm:pt>
    <dgm:pt modelId="{01BC8E83-B281-4FAE-AD10-2519220C4A10}">
      <dgm:prSet phldrT="[Text]"/>
      <dgm:spPr/>
      <dgm:t>
        <a:bodyPr/>
        <a:lstStyle/>
        <a:p>
          <a:r>
            <a:rPr lang="en-US" dirty="0"/>
            <a:t>Errors</a:t>
          </a:r>
        </a:p>
      </dgm:t>
    </dgm:pt>
    <dgm:pt modelId="{E405D574-1925-46CC-8C2D-36235A7DF7CC}" type="parTrans" cxnId="{08257934-5997-4BA0-81DA-0DF3C664723F}">
      <dgm:prSet/>
      <dgm:spPr/>
      <dgm:t>
        <a:bodyPr/>
        <a:lstStyle/>
        <a:p>
          <a:endParaRPr lang="en-US"/>
        </a:p>
      </dgm:t>
    </dgm:pt>
    <dgm:pt modelId="{E2F618CE-6B33-462A-BFBA-85BD2E5E2085}" type="sibTrans" cxnId="{08257934-5997-4BA0-81DA-0DF3C664723F}">
      <dgm:prSet/>
      <dgm:spPr/>
      <dgm:t>
        <a:bodyPr/>
        <a:lstStyle/>
        <a:p>
          <a:endParaRPr lang="en-US"/>
        </a:p>
      </dgm:t>
    </dgm:pt>
    <dgm:pt modelId="{3C8BD36A-9389-4062-9781-7FB244D502ED}" type="pres">
      <dgm:prSet presAssocID="{DC9B7FE2-98DB-41B8-911F-6CAB5BFA4C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F6A78A1-B96C-4790-A1AC-E9AACA050826}" type="pres">
      <dgm:prSet presAssocID="{2D50C7D0-B639-4751-A802-152D4E793030}" presName="hierRoot1" presStyleCnt="0"/>
      <dgm:spPr/>
    </dgm:pt>
    <dgm:pt modelId="{4B229C7A-72D8-4213-A1AB-B954841FB93C}" type="pres">
      <dgm:prSet presAssocID="{2D50C7D0-B639-4751-A802-152D4E793030}" presName="composite" presStyleCnt="0"/>
      <dgm:spPr/>
    </dgm:pt>
    <dgm:pt modelId="{A5999E98-6CEA-4081-B5D2-3C528E445B43}" type="pres">
      <dgm:prSet presAssocID="{2D50C7D0-B639-4751-A802-152D4E793030}" presName="background" presStyleLbl="node0" presStyleIdx="0" presStyleCnt="1"/>
      <dgm:spPr/>
    </dgm:pt>
    <dgm:pt modelId="{D6C1CB05-81B1-4FFB-984E-8A3C843CFF6D}" type="pres">
      <dgm:prSet presAssocID="{2D50C7D0-B639-4751-A802-152D4E79303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952D28-0CAB-41E6-B367-7051670952AA}" type="pres">
      <dgm:prSet presAssocID="{2D50C7D0-B639-4751-A802-152D4E793030}" presName="hierChild2" presStyleCnt="0"/>
      <dgm:spPr/>
    </dgm:pt>
    <dgm:pt modelId="{350A4323-FBC6-4356-B97D-DCE47DB56FF8}" type="pres">
      <dgm:prSet presAssocID="{B66ADD8D-5DD7-4AB9-8910-A06DD753A2D5}" presName="Name10" presStyleLbl="parChTrans1D2" presStyleIdx="0" presStyleCnt="3"/>
      <dgm:spPr/>
      <dgm:t>
        <a:bodyPr/>
        <a:lstStyle/>
        <a:p>
          <a:endParaRPr lang="en-US"/>
        </a:p>
      </dgm:t>
    </dgm:pt>
    <dgm:pt modelId="{0B63DB03-A640-487A-A4FC-85F9196BFEB3}" type="pres">
      <dgm:prSet presAssocID="{69AD8DF1-ADC3-44DE-BDA4-0FE02922B9EE}" presName="hierRoot2" presStyleCnt="0"/>
      <dgm:spPr/>
    </dgm:pt>
    <dgm:pt modelId="{3AF0ECB5-C40B-4967-A7E4-4CE705D31481}" type="pres">
      <dgm:prSet presAssocID="{69AD8DF1-ADC3-44DE-BDA4-0FE02922B9EE}" presName="composite2" presStyleCnt="0"/>
      <dgm:spPr/>
    </dgm:pt>
    <dgm:pt modelId="{84D4EB77-6CF9-435C-902E-66B0D638B235}" type="pres">
      <dgm:prSet presAssocID="{69AD8DF1-ADC3-44DE-BDA4-0FE02922B9EE}" presName="background2" presStyleLbl="node2" presStyleIdx="0" presStyleCnt="3"/>
      <dgm:spPr/>
    </dgm:pt>
    <dgm:pt modelId="{B22EF30C-6650-40BF-86C8-6A2A577B6944}" type="pres">
      <dgm:prSet presAssocID="{69AD8DF1-ADC3-44DE-BDA4-0FE02922B9EE}" presName="text2" presStyleLbl="fgAcc2" presStyleIdx="0" presStyleCnt="3" custLinFactNeighborX="-96932" custLinFactNeighborY="-15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A78369-EF36-462B-A166-C4638AEFF434}" type="pres">
      <dgm:prSet presAssocID="{69AD8DF1-ADC3-44DE-BDA4-0FE02922B9EE}" presName="hierChild3" presStyleCnt="0"/>
      <dgm:spPr/>
    </dgm:pt>
    <dgm:pt modelId="{AEF162B3-039B-4C9D-81EF-453D12FD5233}" type="pres">
      <dgm:prSet presAssocID="{1ED16C96-AF73-46DB-8A5E-08D694C479FA}" presName="Name10" presStyleLbl="parChTrans1D2" presStyleIdx="1" presStyleCnt="3"/>
      <dgm:spPr/>
      <dgm:t>
        <a:bodyPr/>
        <a:lstStyle/>
        <a:p>
          <a:endParaRPr lang="en-US"/>
        </a:p>
      </dgm:t>
    </dgm:pt>
    <dgm:pt modelId="{3D4EADF4-45DD-46D1-BCC9-0299E2E076B6}" type="pres">
      <dgm:prSet presAssocID="{EFC15BF1-7F31-4196-81F4-64E3F7AFF106}" presName="hierRoot2" presStyleCnt="0"/>
      <dgm:spPr/>
    </dgm:pt>
    <dgm:pt modelId="{5441097C-ECCB-4609-AB63-A01C88001373}" type="pres">
      <dgm:prSet presAssocID="{EFC15BF1-7F31-4196-81F4-64E3F7AFF106}" presName="composite2" presStyleCnt="0"/>
      <dgm:spPr/>
    </dgm:pt>
    <dgm:pt modelId="{109A4D43-7F00-4D49-A9C4-8053911FC61F}" type="pres">
      <dgm:prSet presAssocID="{EFC15BF1-7F31-4196-81F4-64E3F7AFF106}" presName="background2" presStyleLbl="node2" presStyleIdx="1" presStyleCnt="3"/>
      <dgm:spPr/>
    </dgm:pt>
    <dgm:pt modelId="{8FEC9ECA-71BA-4BEF-A7F9-801085CABF11}" type="pres">
      <dgm:prSet presAssocID="{EFC15BF1-7F31-4196-81F4-64E3F7AFF106}" presName="text2" presStyleLbl="fgAcc2" presStyleIdx="1" presStyleCnt="3" custLinFactNeighborX="-9351" custLinFactNeighborY="69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84CD92-3049-4D8C-B6E8-FFD8A9703269}" type="pres">
      <dgm:prSet presAssocID="{EFC15BF1-7F31-4196-81F4-64E3F7AFF106}" presName="hierChild3" presStyleCnt="0"/>
      <dgm:spPr/>
    </dgm:pt>
    <dgm:pt modelId="{FDC05E22-BED4-4938-8D82-709BB7308F6E}" type="pres">
      <dgm:prSet presAssocID="{E405D574-1925-46CC-8C2D-36235A7DF7CC}" presName="Name10" presStyleLbl="parChTrans1D2" presStyleIdx="2" presStyleCnt="3"/>
      <dgm:spPr/>
      <dgm:t>
        <a:bodyPr/>
        <a:lstStyle/>
        <a:p>
          <a:endParaRPr lang="en-US"/>
        </a:p>
      </dgm:t>
    </dgm:pt>
    <dgm:pt modelId="{EA96BD5B-BE15-4088-8EB2-7E77D7CF53AB}" type="pres">
      <dgm:prSet presAssocID="{01BC8E83-B281-4FAE-AD10-2519220C4A10}" presName="hierRoot2" presStyleCnt="0"/>
      <dgm:spPr/>
    </dgm:pt>
    <dgm:pt modelId="{DF453E63-5A9C-4DC7-9265-9E381D14D0BD}" type="pres">
      <dgm:prSet presAssocID="{01BC8E83-B281-4FAE-AD10-2519220C4A10}" presName="composite2" presStyleCnt="0"/>
      <dgm:spPr/>
    </dgm:pt>
    <dgm:pt modelId="{44CD9DD4-F0CA-45D9-8687-F39FDD9E5889}" type="pres">
      <dgm:prSet presAssocID="{01BC8E83-B281-4FAE-AD10-2519220C4A10}" presName="background2" presStyleLbl="node2" presStyleIdx="2" presStyleCnt="3"/>
      <dgm:spPr/>
    </dgm:pt>
    <dgm:pt modelId="{F0FFF59B-44A0-4CC3-A090-9AA8ED6090C5}" type="pres">
      <dgm:prSet presAssocID="{01BC8E83-B281-4FAE-AD10-2519220C4A10}" presName="text2" presStyleLbl="fgAcc2" presStyleIdx="2" presStyleCnt="3" custLinFactNeighborX="88989" custLinFactNeighborY="69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71CE12-2C44-4687-B79B-BB52EBD8FD9A}" type="pres">
      <dgm:prSet presAssocID="{01BC8E83-B281-4FAE-AD10-2519220C4A10}" presName="hierChild3" presStyleCnt="0"/>
      <dgm:spPr/>
    </dgm:pt>
  </dgm:ptLst>
  <dgm:cxnLst>
    <dgm:cxn modelId="{EF58C8E0-6732-4728-9951-A70059098AA7}" type="presOf" srcId="{2D50C7D0-B639-4751-A802-152D4E793030}" destId="{D6C1CB05-81B1-4FFB-984E-8A3C843CFF6D}" srcOrd="0" destOrd="0" presId="urn:microsoft.com/office/officeart/2005/8/layout/hierarchy1"/>
    <dgm:cxn modelId="{08257934-5997-4BA0-81DA-0DF3C664723F}" srcId="{2D50C7D0-B639-4751-A802-152D4E793030}" destId="{01BC8E83-B281-4FAE-AD10-2519220C4A10}" srcOrd="2" destOrd="0" parTransId="{E405D574-1925-46CC-8C2D-36235A7DF7CC}" sibTransId="{E2F618CE-6B33-462A-BFBA-85BD2E5E2085}"/>
    <dgm:cxn modelId="{E98448C4-CE62-4160-A283-55540840B22E}" type="presOf" srcId="{EFC15BF1-7F31-4196-81F4-64E3F7AFF106}" destId="{8FEC9ECA-71BA-4BEF-A7F9-801085CABF11}" srcOrd="0" destOrd="0" presId="urn:microsoft.com/office/officeart/2005/8/layout/hierarchy1"/>
    <dgm:cxn modelId="{58467E8C-D493-4DBC-9FD3-E49F55E4E58C}" type="presOf" srcId="{B66ADD8D-5DD7-4AB9-8910-A06DD753A2D5}" destId="{350A4323-FBC6-4356-B97D-DCE47DB56FF8}" srcOrd="0" destOrd="0" presId="urn:microsoft.com/office/officeart/2005/8/layout/hierarchy1"/>
    <dgm:cxn modelId="{EE4C7F2B-7555-4551-84E1-F9CBEEC6CE19}" srcId="{2D50C7D0-B639-4751-A802-152D4E793030}" destId="{EFC15BF1-7F31-4196-81F4-64E3F7AFF106}" srcOrd="1" destOrd="0" parTransId="{1ED16C96-AF73-46DB-8A5E-08D694C479FA}" sibTransId="{62C917C2-554A-47B6-81B4-2F9298FDD371}"/>
    <dgm:cxn modelId="{873A878A-0557-4745-BD4B-B746805134E9}" srcId="{DC9B7FE2-98DB-41B8-911F-6CAB5BFA4CEA}" destId="{2D50C7D0-B639-4751-A802-152D4E793030}" srcOrd="0" destOrd="0" parTransId="{29D674CB-0AB5-4333-A6AB-432FE7EEE224}" sibTransId="{8560AF89-CD4D-4646-BAC8-40767E41E5AE}"/>
    <dgm:cxn modelId="{AE95A7BB-58EE-447C-B1B9-3D17485266CE}" type="presOf" srcId="{69AD8DF1-ADC3-44DE-BDA4-0FE02922B9EE}" destId="{B22EF30C-6650-40BF-86C8-6A2A577B6944}" srcOrd="0" destOrd="0" presId="urn:microsoft.com/office/officeart/2005/8/layout/hierarchy1"/>
    <dgm:cxn modelId="{E273A99C-8E52-45BF-9B77-2AE977A71288}" type="presOf" srcId="{01BC8E83-B281-4FAE-AD10-2519220C4A10}" destId="{F0FFF59B-44A0-4CC3-A090-9AA8ED6090C5}" srcOrd="0" destOrd="0" presId="urn:microsoft.com/office/officeart/2005/8/layout/hierarchy1"/>
    <dgm:cxn modelId="{6502F210-8157-4008-A849-97007814DD67}" type="presOf" srcId="{DC9B7FE2-98DB-41B8-911F-6CAB5BFA4CEA}" destId="{3C8BD36A-9389-4062-9781-7FB244D502ED}" srcOrd="0" destOrd="0" presId="urn:microsoft.com/office/officeart/2005/8/layout/hierarchy1"/>
    <dgm:cxn modelId="{19A27F9F-87FA-44E7-9446-D9A6E1DF6FA1}" type="presOf" srcId="{E405D574-1925-46CC-8C2D-36235A7DF7CC}" destId="{FDC05E22-BED4-4938-8D82-709BB7308F6E}" srcOrd="0" destOrd="0" presId="urn:microsoft.com/office/officeart/2005/8/layout/hierarchy1"/>
    <dgm:cxn modelId="{4FDB7ED1-CA5A-4AF5-9D2B-AF5541F7F33F}" srcId="{2D50C7D0-B639-4751-A802-152D4E793030}" destId="{69AD8DF1-ADC3-44DE-BDA4-0FE02922B9EE}" srcOrd="0" destOrd="0" parTransId="{B66ADD8D-5DD7-4AB9-8910-A06DD753A2D5}" sibTransId="{532084C5-D767-4591-9387-2A6DA3603A5F}"/>
    <dgm:cxn modelId="{A41567E6-0968-47BD-B47F-747133917AF4}" type="presOf" srcId="{1ED16C96-AF73-46DB-8A5E-08D694C479FA}" destId="{AEF162B3-039B-4C9D-81EF-453D12FD5233}" srcOrd="0" destOrd="0" presId="urn:microsoft.com/office/officeart/2005/8/layout/hierarchy1"/>
    <dgm:cxn modelId="{7A8B4051-6A95-4A39-B7FF-A51423DBEA01}" type="presParOf" srcId="{3C8BD36A-9389-4062-9781-7FB244D502ED}" destId="{FF6A78A1-B96C-4790-A1AC-E9AACA050826}" srcOrd="0" destOrd="0" presId="urn:microsoft.com/office/officeart/2005/8/layout/hierarchy1"/>
    <dgm:cxn modelId="{4D674A31-3A20-40CD-8E32-06F7FFD85843}" type="presParOf" srcId="{FF6A78A1-B96C-4790-A1AC-E9AACA050826}" destId="{4B229C7A-72D8-4213-A1AB-B954841FB93C}" srcOrd="0" destOrd="0" presId="urn:microsoft.com/office/officeart/2005/8/layout/hierarchy1"/>
    <dgm:cxn modelId="{8C86F774-8300-4B0B-BF83-0DB8BB551998}" type="presParOf" srcId="{4B229C7A-72D8-4213-A1AB-B954841FB93C}" destId="{A5999E98-6CEA-4081-B5D2-3C528E445B43}" srcOrd="0" destOrd="0" presId="urn:microsoft.com/office/officeart/2005/8/layout/hierarchy1"/>
    <dgm:cxn modelId="{A9B0F861-AA0E-4A7F-A704-47C8794BCDE5}" type="presParOf" srcId="{4B229C7A-72D8-4213-A1AB-B954841FB93C}" destId="{D6C1CB05-81B1-4FFB-984E-8A3C843CFF6D}" srcOrd="1" destOrd="0" presId="urn:microsoft.com/office/officeart/2005/8/layout/hierarchy1"/>
    <dgm:cxn modelId="{CBD70C5A-59BC-45B4-8807-CDBCC06C69F1}" type="presParOf" srcId="{FF6A78A1-B96C-4790-A1AC-E9AACA050826}" destId="{4F952D28-0CAB-41E6-B367-7051670952AA}" srcOrd="1" destOrd="0" presId="urn:microsoft.com/office/officeart/2005/8/layout/hierarchy1"/>
    <dgm:cxn modelId="{A4682CDB-F4E2-49C6-858E-1A8D29059E35}" type="presParOf" srcId="{4F952D28-0CAB-41E6-B367-7051670952AA}" destId="{350A4323-FBC6-4356-B97D-DCE47DB56FF8}" srcOrd="0" destOrd="0" presId="urn:microsoft.com/office/officeart/2005/8/layout/hierarchy1"/>
    <dgm:cxn modelId="{558B5612-DE09-42AC-80E8-9053C387E114}" type="presParOf" srcId="{4F952D28-0CAB-41E6-B367-7051670952AA}" destId="{0B63DB03-A640-487A-A4FC-85F9196BFEB3}" srcOrd="1" destOrd="0" presId="urn:microsoft.com/office/officeart/2005/8/layout/hierarchy1"/>
    <dgm:cxn modelId="{285A15EC-31A4-4DFF-BF19-2865E6CD9480}" type="presParOf" srcId="{0B63DB03-A640-487A-A4FC-85F9196BFEB3}" destId="{3AF0ECB5-C40B-4967-A7E4-4CE705D31481}" srcOrd="0" destOrd="0" presId="urn:microsoft.com/office/officeart/2005/8/layout/hierarchy1"/>
    <dgm:cxn modelId="{FDE7313B-28D9-4CAE-9FB7-26B858B7D76D}" type="presParOf" srcId="{3AF0ECB5-C40B-4967-A7E4-4CE705D31481}" destId="{84D4EB77-6CF9-435C-902E-66B0D638B235}" srcOrd="0" destOrd="0" presId="urn:microsoft.com/office/officeart/2005/8/layout/hierarchy1"/>
    <dgm:cxn modelId="{0721B03A-F5E8-4572-A93F-AB11F64F8221}" type="presParOf" srcId="{3AF0ECB5-C40B-4967-A7E4-4CE705D31481}" destId="{B22EF30C-6650-40BF-86C8-6A2A577B6944}" srcOrd="1" destOrd="0" presId="urn:microsoft.com/office/officeart/2005/8/layout/hierarchy1"/>
    <dgm:cxn modelId="{899948D3-3004-494A-86B7-E5D7234F88D3}" type="presParOf" srcId="{0B63DB03-A640-487A-A4FC-85F9196BFEB3}" destId="{86A78369-EF36-462B-A166-C4638AEFF434}" srcOrd="1" destOrd="0" presId="urn:microsoft.com/office/officeart/2005/8/layout/hierarchy1"/>
    <dgm:cxn modelId="{BBD60A21-C1F0-452A-9AEA-D5D706066734}" type="presParOf" srcId="{4F952D28-0CAB-41E6-B367-7051670952AA}" destId="{AEF162B3-039B-4C9D-81EF-453D12FD5233}" srcOrd="2" destOrd="0" presId="urn:microsoft.com/office/officeart/2005/8/layout/hierarchy1"/>
    <dgm:cxn modelId="{190BFABE-9BA7-4A3D-BB9A-A81D86A134CB}" type="presParOf" srcId="{4F952D28-0CAB-41E6-B367-7051670952AA}" destId="{3D4EADF4-45DD-46D1-BCC9-0299E2E076B6}" srcOrd="3" destOrd="0" presId="urn:microsoft.com/office/officeart/2005/8/layout/hierarchy1"/>
    <dgm:cxn modelId="{B3400CA2-BD5D-4B4E-BA19-671F5FF7279B}" type="presParOf" srcId="{3D4EADF4-45DD-46D1-BCC9-0299E2E076B6}" destId="{5441097C-ECCB-4609-AB63-A01C88001373}" srcOrd="0" destOrd="0" presId="urn:microsoft.com/office/officeart/2005/8/layout/hierarchy1"/>
    <dgm:cxn modelId="{A77A4200-136A-4C17-A9CB-DF90442BADBF}" type="presParOf" srcId="{5441097C-ECCB-4609-AB63-A01C88001373}" destId="{109A4D43-7F00-4D49-A9C4-8053911FC61F}" srcOrd="0" destOrd="0" presId="urn:microsoft.com/office/officeart/2005/8/layout/hierarchy1"/>
    <dgm:cxn modelId="{23D291B1-E55C-427D-BDE7-FC1CD655C664}" type="presParOf" srcId="{5441097C-ECCB-4609-AB63-A01C88001373}" destId="{8FEC9ECA-71BA-4BEF-A7F9-801085CABF11}" srcOrd="1" destOrd="0" presId="urn:microsoft.com/office/officeart/2005/8/layout/hierarchy1"/>
    <dgm:cxn modelId="{5F2FAD04-FF3F-4563-8C15-EFEC50516DA6}" type="presParOf" srcId="{3D4EADF4-45DD-46D1-BCC9-0299E2E076B6}" destId="{0784CD92-3049-4D8C-B6E8-FFD8A9703269}" srcOrd="1" destOrd="0" presId="urn:microsoft.com/office/officeart/2005/8/layout/hierarchy1"/>
    <dgm:cxn modelId="{796AFC16-50EA-4B6F-A617-B7B5AB2A061D}" type="presParOf" srcId="{4F952D28-0CAB-41E6-B367-7051670952AA}" destId="{FDC05E22-BED4-4938-8D82-709BB7308F6E}" srcOrd="4" destOrd="0" presId="urn:microsoft.com/office/officeart/2005/8/layout/hierarchy1"/>
    <dgm:cxn modelId="{674C3B25-183E-4E48-8F88-9D7BA35120A6}" type="presParOf" srcId="{4F952D28-0CAB-41E6-B367-7051670952AA}" destId="{EA96BD5B-BE15-4088-8EB2-7E77D7CF53AB}" srcOrd="5" destOrd="0" presId="urn:microsoft.com/office/officeart/2005/8/layout/hierarchy1"/>
    <dgm:cxn modelId="{EF72E117-B5A3-47CD-9E29-1A94080457E0}" type="presParOf" srcId="{EA96BD5B-BE15-4088-8EB2-7E77D7CF53AB}" destId="{DF453E63-5A9C-4DC7-9265-9E381D14D0BD}" srcOrd="0" destOrd="0" presId="urn:microsoft.com/office/officeart/2005/8/layout/hierarchy1"/>
    <dgm:cxn modelId="{1C63DAD3-348B-4582-8F78-40F13DE4B45A}" type="presParOf" srcId="{DF453E63-5A9C-4DC7-9265-9E381D14D0BD}" destId="{44CD9DD4-F0CA-45D9-8687-F39FDD9E5889}" srcOrd="0" destOrd="0" presId="urn:microsoft.com/office/officeart/2005/8/layout/hierarchy1"/>
    <dgm:cxn modelId="{8CB16D7D-21E9-4FF3-87E4-FB0272B7A3D6}" type="presParOf" srcId="{DF453E63-5A9C-4DC7-9265-9E381D14D0BD}" destId="{F0FFF59B-44A0-4CC3-A090-9AA8ED6090C5}" srcOrd="1" destOrd="0" presId="urn:microsoft.com/office/officeart/2005/8/layout/hierarchy1"/>
    <dgm:cxn modelId="{A7E9F423-CA32-42B1-97C6-43C20F906986}" type="presParOf" srcId="{EA96BD5B-BE15-4088-8EB2-7E77D7CF53AB}" destId="{FE71CE12-2C44-4687-B79B-BB52EBD8FD9A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017FC-E9C0-4960-955D-9A030776DDC8}" type="datetimeFigureOut">
              <a:rPr lang="en-US" smtClean="0"/>
              <a:t>3/19/2011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C1468-421B-41F7-AEEE-FBD0C056D0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8D61-E192-446B-8B64-10503DFA425B}" type="datetime1">
              <a:rPr lang="en-US" smtClean="0"/>
              <a:t>3/19/2011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2867-4192-438E-AB08-2DA55AD87398}" type="datetime1">
              <a:rPr lang="en-US" smtClean="0"/>
              <a:t>3/19/2011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D153-0CB4-4B05-A44A-4F7F8DA1B1BB}" type="datetime1">
              <a:rPr lang="en-US" smtClean="0"/>
              <a:t>3/19/2011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228600"/>
          </a:xfrm>
        </p:spPr>
        <p:txBody>
          <a:bodyPr/>
          <a:lstStyle>
            <a:lvl1pPr>
              <a:defRPr/>
            </a:lvl1pPr>
          </a:lstStyle>
          <a:p>
            <a:fld id="{D110ECE5-6774-4ACE-97B3-5DBE5ED77D45}" type="slidenum">
              <a:rPr lang="en-US"/>
              <a:pPr/>
              <a:t>‹#›</a:t>
            </a:fld>
            <a:r>
              <a:rPr lang="en-US"/>
              <a:t> of 40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34D8ABA-CFCF-47BB-9EFB-1C962A4629AD}" type="datetime1">
              <a:rPr lang="en-US" smtClean="0"/>
              <a:t>3/19/2011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56EBCC-1FE1-4DCF-BA0D-53204ED9CCB2}" type="datetime1">
              <a:rPr lang="en-US" smtClean="0"/>
              <a:t>3/19/2011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39B7AF9-66B2-4EE9-A2B8-51F784663F74}" type="datetime1">
              <a:rPr lang="en-US" smtClean="0"/>
              <a:t>3/19/2011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D088-9217-48ED-BDE2-6DF54355C985}" type="datetime1">
              <a:rPr lang="en-US" smtClean="0"/>
              <a:t>3/19/2011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692B-2292-4E4A-9BE9-ED668772F282}" type="datetime1">
              <a:rPr lang="en-US" smtClean="0"/>
              <a:t>3/19/2011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751471-82CC-49F0-8C88-255CC6EFE00D}" type="datetime1">
              <a:rPr lang="en-US" smtClean="0"/>
              <a:t>3/19/2011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E22F-8428-4C3E-A6AE-BFC8F675B152}" type="datetime1">
              <a:rPr lang="en-US" smtClean="0"/>
              <a:t>3/19/2011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8B99-8C1F-4051-AD72-73F3C816EAD8}" type="datetime1">
              <a:rPr lang="en-US" smtClean="0"/>
              <a:t>3/19/2011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124C3F-9256-404C-91FD-9E541546C2EA}" type="datetime1">
              <a:rPr lang="en-US" smtClean="0"/>
              <a:t>3/19/2011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8A95D9-8209-4D7E-AF50-C5EE96885B7D}" type="datetime1">
              <a:rPr lang="en-US" smtClean="0"/>
              <a:t>3/19/2011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B125-6340-41E8-B336-23D1694E665C}" type="datetime1">
              <a:rPr lang="en-US" smtClean="0"/>
              <a:t>3/19/2011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4C14-02A4-43BD-9E9E-8EC17407BCA7}" type="datetime1">
              <a:rPr lang="en-US" smtClean="0"/>
              <a:t>3/19/2011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0B3F-B760-463D-BE2E-CBC62B0ADD18}" type="datetime1">
              <a:rPr lang="en-US" smtClean="0"/>
              <a:t>3/19/2011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94CC-285E-46F8-833C-31C77F88C173}" type="datetime1">
              <a:rPr lang="en-US" smtClean="0"/>
              <a:t>3/19/2011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1564-1739-4ECF-9763-F0BD158A763A}" type="datetime1">
              <a:rPr lang="en-US" smtClean="0"/>
              <a:t>3/19/2011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AD1-6CF3-4091-970E-B720A78203D2}" type="datetime1">
              <a:rPr lang="en-US" smtClean="0"/>
              <a:t>3/19/2011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0642-9DA3-4D79-AF9C-3D7E1B17B4C9}" type="datetime1">
              <a:rPr lang="en-US" smtClean="0"/>
              <a:t>3/19/2011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3E60-47A7-435C-A74C-791633D04D0F}" type="datetime1">
              <a:rPr lang="en-US" smtClean="0"/>
              <a:t>3/19/2011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4FF7-0F91-47FD-8A19-9C5FE6D9FCAD}" type="datetime1">
              <a:rPr lang="en-US" smtClean="0"/>
              <a:t>3/19/2011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580E0-A7B9-4AC4-B69C-54270EFFE588}" type="datetime1">
              <a:rPr lang="en-US" smtClean="0"/>
              <a:t>3/19/2011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FutureSoft (www.futuresoft.yolasite.com)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8AF486-2009-490B-804E-BD49DF41593F}" type="datetime1">
              <a:rPr lang="en-US" smtClean="0"/>
              <a:t>3/19/2011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FutureSoft (www.futuresoft.yolasite.com)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3F98427-B742-42D6-9AF0-2EE9C540D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5.xls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2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4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7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4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3.v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5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FINANCIAL ACCOUNTING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ACCOUNTING-I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ACCT 2003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667000"/>
            <a:ext cx="2819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667000"/>
            <a:ext cx="2438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667000"/>
            <a:ext cx="274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TEACHING-LEARNING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q"/>
            </a:pPr>
            <a:r>
              <a:rPr lang="en-US" sz="6600" dirty="0" smtClean="0"/>
              <a:t>Reading materials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19400"/>
            <a:ext cx="838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Retained Earnings and Cash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In order to pay a cash dividend, a corporation needs</a:t>
            </a:r>
          </a:p>
          <a:p>
            <a:pPr lvl="1"/>
            <a:r>
              <a:rPr lang="en-US"/>
              <a:t>Cash</a:t>
            </a:r>
          </a:p>
          <a:p>
            <a:pPr lvl="1"/>
            <a:r>
              <a:rPr lang="en-US"/>
              <a:t>Retained Earnings</a:t>
            </a:r>
          </a:p>
          <a:p>
            <a:r>
              <a:rPr lang="en-US"/>
              <a:t>Cash and Retained Earnings are two entirely separate accounts, sharing no necessary relationship</a:t>
            </a:r>
          </a:p>
          <a:p>
            <a:r>
              <a:rPr lang="en-US"/>
              <a:t>Retained earnings is a residual claim, not a pot of gold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Statement of Retained Earnings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b="1" dirty="0"/>
              <a:t>statement of retained earnings</a:t>
            </a:r>
            <a:r>
              <a:rPr lang="en-US" dirty="0"/>
              <a:t> consists of the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net loss (negative net income) is subtracted from the beginning balance of retained earnings</a:t>
            </a:r>
          </a:p>
          <a:p>
            <a:pPr>
              <a:lnSpc>
                <a:spcPct val="90000"/>
              </a:lnSpc>
            </a:pPr>
            <a:r>
              <a:rPr lang="en-US" dirty="0"/>
              <a:t>Negative retained earnings is called an </a:t>
            </a:r>
            <a:r>
              <a:rPr lang="en-US" b="1" dirty="0"/>
              <a:t>accumulated deficit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2667000" y="2286000"/>
            <a:ext cx="3733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/>
            <a:r>
              <a:rPr lang="en-US" sz="2000" b="1" dirty="0"/>
              <a:t>     Beginning balance</a:t>
            </a:r>
          </a:p>
          <a:p>
            <a:pPr lvl="1" algn="ctr"/>
            <a:r>
              <a:rPr lang="en-US" sz="2000" b="1" dirty="0"/>
              <a:t>+   Addition of net income</a:t>
            </a:r>
          </a:p>
          <a:p>
            <a:pPr lvl="1" algn="ctr"/>
            <a:r>
              <a:rPr lang="en-US" sz="2000" b="1" dirty="0"/>
              <a:t>-    Deduction of dividends</a:t>
            </a:r>
          </a:p>
          <a:p>
            <a:pPr lvl="1" algn="ctr"/>
            <a:r>
              <a:rPr lang="en-US" sz="2000" b="1" dirty="0"/>
              <a:t>=   Ending balance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Statement of Retained Earnings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914400" y="1603375"/>
            <a:ext cx="53562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Retained earnings, January 31, 20X2</a:t>
            </a:r>
          </a:p>
          <a:p>
            <a:r>
              <a:rPr lang="en-US" sz="2400"/>
              <a:t>Add: Net income for February</a:t>
            </a:r>
          </a:p>
          <a:p>
            <a:r>
              <a:rPr lang="en-US" sz="2400"/>
              <a:t>Total</a:t>
            </a:r>
          </a:p>
          <a:p>
            <a:r>
              <a:rPr lang="en-US" sz="2400"/>
              <a:t>Less: Dividends declared</a:t>
            </a:r>
          </a:p>
          <a:p>
            <a:r>
              <a:rPr lang="en-US" sz="2400"/>
              <a:t>Retained earnings, February 28, 20X2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6864350" y="1600200"/>
            <a:ext cx="14573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$  57,900</a:t>
            </a:r>
          </a:p>
          <a:p>
            <a:r>
              <a:rPr lang="en-US" sz="2400"/>
              <a:t>    63,900</a:t>
            </a:r>
          </a:p>
          <a:p>
            <a:r>
              <a:rPr lang="en-US" sz="2400"/>
              <a:t>$121,800</a:t>
            </a:r>
          </a:p>
          <a:p>
            <a:r>
              <a:rPr lang="en-US" sz="2400"/>
              <a:t>    50,000</a:t>
            </a:r>
          </a:p>
          <a:p>
            <a:r>
              <a:rPr lang="en-US" sz="2400"/>
              <a:t>$  71,800</a:t>
            </a:r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>
            <a:off x="6950075" y="23256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>
            <a:off x="6950075" y="30876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>
            <a:off x="6950075" y="34686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>
            <a:off x="6950075" y="35163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139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8229600" cy="2438400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/>
              <a:t>Some companies add the statement of retained earnings to the bottom of the income statement</a:t>
            </a:r>
          </a:p>
          <a:p>
            <a:r>
              <a:rPr lang="en-US"/>
              <a:t>The next slide shows a combined </a:t>
            </a:r>
            <a:r>
              <a:rPr lang="en-US" b="1"/>
              <a:t>statement of income and retained earnings</a:t>
            </a:r>
          </a:p>
          <a:p>
            <a:pPr>
              <a:buFontTx/>
              <a:buNone/>
            </a:pPr>
            <a:endParaRPr lang="en-US" b="1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Recognition of Expired Assets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304800" y="2743200"/>
            <a:ext cx="2971800" cy="1524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ASSETS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Unexpired costs</a:t>
            </a:r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dirty="0">
                <a:solidFill>
                  <a:srgbClr val="FF9900"/>
                </a:solidFill>
              </a:rPr>
              <a:t>such as Inventory, </a:t>
            </a:r>
            <a:r>
              <a:rPr lang="en-US" dirty="0" smtClean="0">
                <a:solidFill>
                  <a:srgbClr val="FF9900"/>
                </a:solidFill>
              </a:rPr>
              <a:t>Equipment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5867400" y="2743200"/>
            <a:ext cx="2819400" cy="1524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EXPENSES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Expired costs</a:t>
            </a:r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dirty="0">
                <a:solidFill>
                  <a:srgbClr val="FF9900"/>
                </a:solidFill>
              </a:rPr>
              <a:t>such as Cost of Goods Sold,</a:t>
            </a:r>
          </a:p>
          <a:p>
            <a:pPr algn="ctr"/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smtClean="0">
                <a:solidFill>
                  <a:srgbClr val="FF9900"/>
                </a:solidFill>
              </a:rPr>
              <a:t> Depreciation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1143000" y="2057400"/>
            <a:ext cx="156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Acquisition</a:t>
            </a: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6629400" y="2057400"/>
            <a:ext cx="142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Expiration</a:t>
            </a:r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3276600" y="3413125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3429000" y="3413125"/>
            <a:ext cx="2117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Instantaneously</a:t>
            </a:r>
          </a:p>
          <a:p>
            <a:pPr algn="ctr"/>
            <a:r>
              <a:rPr lang="en-US" sz="2000" b="1"/>
              <a:t>Or Eventually</a:t>
            </a:r>
          </a:p>
          <a:p>
            <a:pPr algn="ctr"/>
            <a:r>
              <a:rPr lang="en-US" sz="2000" b="1"/>
              <a:t>Become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Statement of Retained Earnings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914400" y="1816100"/>
            <a:ext cx="53562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Sales</a:t>
            </a:r>
          </a:p>
          <a:p>
            <a:r>
              <a:rPr lang="en-US" sz="2400"/>
              <a:t>Deduct expenses:</a:t>
            </a:r>
          </a:p>
          <a:p>
            <a:r>
              <a:rPr lang="en-US" sz="2400"/>
              <a:t>  Cost of goods sold              $110,000</a:t>
            </a:r>
          </a:p>
          <a:p>
            <a:r>
              <a:rPr lang="en-US" sz="2400"/>
              <a:t>  Rent                                          2,000</a:t>
            </a:r>
          </a:p>
          <a:p>
            <a:r>
              <a:rPr lang="en-US" sz="2400"/>
              <a:t>  Depreciation                          </a:t>
            </a:r>
            <a:r>
              <a:rPr lang="en-US" sz="2400" u="sng"/>
              <a:t>      100</a:t>
            </a:r>
          </a:p>
          <a:p>
            <a:r>
              <a:rPr lang="en-US" sz="2400"/>
              <a:t>Net income</a:t>
            </a:r>
          </a:p>
          <a:p>
            <a:r>
              <a:rPr lang="en-US" sz="2400"/>
              <a:t>Retained earnings, January 31, 20X2</a:t>
            </a:r>
          </a:p>
          <a:p>
            <a:r>
              <a:rPr lang="en-US" sz="2400"/>
              <a:t>Total</a:t>
            </a:r>
          </a:p>
          <a:p>
            <a:r>
              <a:rPr lang="en-US" sz="2400"/>
              <a:t>Less: Dividends declared</a:t>
            </a:r>
          </a:p>
          <a:p>
            <a:r>
              <a:rPr lang="en-US" sz="2400"/>
              <a:t>Retained earnings, February 28, 20X2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6864350" y="1828800"/>
            <a:ext cx="1457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$176,000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 u="sng"/>
              <a:t>  112,100</a:t>
            </a:r>
          </a:p>
          <a:p>
            <a:r>
              <a:rPr lang="en-US" sz="2400"/>
              <a:t>$  63,900</a:t>
            </a:r>
          </a:p>
          <a:p>
            <a:r>
              <a:rPr lang="en-US" sz="2400" u="sng"/>
              <a:t>    57,900</a:t>
            </a:r>
          </a:p>
          <a:p>
            <a:r>
              <a:rPr lang="en-US" sz="2400"/>
              <a:t>$121,800</a:t>
            </a:r>
          </a:p>
          <a:p>
            <a:r>
              <a:rPr lang="en-US" sz="2400" u="sng"/>
              <a:t>    50,000</a:t>
            </a:r>
          </a:p>
          <a:p>
            <a:r>
              <a:rPr lang="en-US" sz="2400"/>
              <a:t>$  71,800</a:t>
            </a:r>
          </a:p>
        </p:txBody>
      </p:sp>
      <p:sp>
        <p:nvSpPr>
          <p:cNvPr id="137223" name="Line 7"/>
          <p:cNvSpPr>
            <a:spLocks noChangeShapeType="1"/>
          </p:cNvSpPr>
          <p:nvPr/>
        </p:nvSpPr>
        <p:spPr bwMode="auto">
          <a:xfrm>
            <a:off x="6950075" y="5486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7224" name="Line 8"/>
          <p:cNvSpPr>
            <a:spLocks noChangeShapeType="1"/>
          </p:cNvSpPr>
          <p:nvPr/>
        </p:nvSpPr>
        <p:spPr bwMode="auto">
          <a:xfrm>
            <a:off x="6950075" y="55340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Statement of Retained Earnings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r>
              <a:rPr lang="en-US"/>
              <a:t>Note how the combined statement of income and retained earnings is anchored to the balance sheet equation</a:t>
            </a:r>
            <a:endParaRPr lang="en-US" b="1"/>
          </a:p>
          <a:p>
            <a:pPr>
              <a:buFontTx/>
              <a:buNone/>
            </a:pPr>
            <a:endParaRPr lang="en-US" b="1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57200" y="3505200"/>
            <a:ext cx="807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Assets    =     Liabilities   +    Paid-in Capital      +     Retained earnings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470275" y="4175125"/>
            <a:ext cx="5597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[Beginning balance + Revenues - Expenses - Dividends]</a:t>
            </a:r>
          </a:p>
          <a:p>
            <a:r>
              <a:rPr lang="en-US" b="1"/>
              <a:t>        [57,900              +  176,000    -   112,100   -  $50,000]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990975" y="5181600"/>
            <a:ext cx="451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Ending Retained Earnings Balance = $71,800</a:t>
            </a:r>
          </a:p>
        </p:txBody>
      </p:sp>
      <p:sp>
        <p:nvSpPr>
          <p:cNvPr id="102414" name="AutoShape 14"/>
          <p:cNvSpPr>
            <a:spLocks/>
          </p:cNvSpPr>
          <p:nvPr/>
        </p:nvSpPr>
        <p:spPr bwMode="auto">
          <a:xfrm rot="16200000">
            <a:off x="6076950" y="2209800"/>
            <a:ext cx="381000" cy="5257800"/>
          </a:xfrm>
          <a:prstGeom prst="leftBrace">
            <a:avLst>
              <a:gd name="adj1" fmla="val 11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5" name="AutoShape 15"/>
          <p:cNvSpPr>
            <a:spLocks/>
          </p:cNvSpPr>
          <p:nvPr/>
        </p:nvSpPr>
        <p:spPr bwMode="auto">
          <a:xfrm rot="5400000">
            <a:off x="6096000" y="1371600"/>
            <a:ext cx="381000" cy="5257800"/>
          </a:xfrm>
          <a:prstGeom prst="leftBrace">
            <a:avLst>
              <a:gd name="adj1" fmla="val 11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Entity Concept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</a:t>
            </a:r>
            <a:r>
              <a:rPr lang="en-US" b="1"/>
              <a:t>accounting entity</a:t>
            </a:r>
            <a:r>
              <a:rPr lang="en-US"/>
              <a:t> is an organization that stands apart from other organizations and individuals as a separate economic unit</a:t>
            </a:r>
          </a:p>
          <a:p>
            <a:r>
              <a:rPr lang="en-US"/>
              <a:t>Personal transactions are not recorded by a business entity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Reliability Concept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Reliability</a:t>
            </a:r>
            <a:r>
              <a:rPr lang="en-US"/>
              <a:t> is the quality of information that assures decision makers that the information captures the conditions or events it purports to represent</a:t>
            </a:r>
          </a:p>
          <a:p>
            <a:r>
              <a:rPr lang="en-US"/>
              <a:t>Reliable data can be verified by independent auditors</a:t>
            </a:r>
          </a:p>
          <a:p>
            <a:r>
              <a:rPr lang="en-US"/>
              <a:t>Only certain types of events can be reliably recorded as accounting transactions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Going Concern Convention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b="1"/>
              <a:t>going concern</a:t>
            </a:r>
            <a:r>
              <a:rPr lang="en-US"/>
              <a:t> (continuity) convention is the assumption that an entity will continue to exist indefinitely</a:t>
            </a:r>
          </a:p>
          <a:p>
            <a:r>
              <a:rPr lang="en-US"/>
              <a:t>For a going concern, it is reasonable to</a:t>
            </a:r>
          </a:p>
          <a:p>
            <a:pPr lvl="1"/>
            <a:r>
              <a:rPr lang="en-US"/>
              <a:t>Use historical cost to record long-lived assets</a:t>
            </a:r>
          </a:p>
          <a:p>
            <a:pPr lvl="1"/>
            <a:r>
              <a:rPr lang="en-US"/>
              <a:t>Report liabilities at the amount to be paid at maturity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Materiality Convention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 </a:t>
            </a:r>
            <a:r>
              <a:rPr lang="en-US" b="1"/>
              <a:t>materiality</a:t>
            </a:r>
            <a:r>
              <a:rPr lang="en-US"/>
              <a:t> convention asserts that an item should be included in a financial statement if its omission or misstatement would tend to mislead the reader of the financial statements under consideration </a:t>
            </a:r>
          </a:p>
          <a:p>
            <a:r>
              <a:rPr lang="en-US"/>
              <a:t>Many acquisitions that a company theoretically should record as assets are immediately written off as expenses because they are not material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TEACHING-LEARNING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q"/>
            </a:pPr>
            <a:r>
              <a:rPr lang="en-US" sz="6600" dirty="0" smtClean="0"/>
              <a:t>Web Resources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19400"/>
            <a:ext cx="807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Cost-Benefit Criterion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cost-benefit</a:t>
            </a:r>
            <a:r>
              <a:rPr lang="en-US" dirty="0"/>
              <a:t> criterion states that a system should be changed when the expected additional benefits of the change exceed its expected additional </a:t>
            </a:r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en-US" dirty="0"/>
              <a:t>Recording Transactions</a:t>
            </a:r>
            <a:br>
              <a:rPr lang="en-US" dirty="0"/>
            </a:b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>
            <a:normAutofit lnSpcReduction="10000"/>
          </a:bodyPr>
          <a:lstStyle/>
          <a:p>
            <a:pPr>
              <a:lnSpc>
                <a:spcPct val="50000"/>
              </a:lnSpc>
            </a:pPr>
            <a:endParaRPr lang="en-US" dirty="0"/>
          </a:p>
          <a:p>
            <a:r>
              <a:rPr lang="en-US" dirty="0"/>
              <a:t>CHAPTER </a:t>
            </a:r>
          </a:p>
          <a:p>
            <a:r>
              <a:rPr lang="en-US" sz="5400" dirty="0"/>
              <a:t>3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rot="5400000">
            <a:off x="3390900" y="3238500"/>
            <a:ext cx="4191000" cy="0"/>
          </a:xfrm>
          <a:prstGeom prst="line">
            <a:avLst/>
          </a:prstGeom>
          <a:noFill/>
          <a:ln w="38100">
            <a:solidFill>
              <a:srgbClr val="FFA34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Recording Transactions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i="1" u="sng" dirty="0" smtClean="0">
                <a:solidFill>
                  <a:srgbClr val="7030A0"/>
                </a:solidFill>
              </a:rPr>
              <a:t>LINKAGE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B0F0"/>
                </a:solidFill>
              </a:rPr>
              <a:t>LINK YOUR PREVIOUS KNOWLEDGE OF INCOME STATEMENT AND BALANCE SHEET TRANSACTIONS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</a:rPr>
              <a:t>YOU WILL BE ABLE TO PREPARE FINANCIAL STATEMENTS OF ANY BUSINESS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</p:txBody>
      </p:sp>
      <p:pic>
        <p:nvPicPr>
          <p:cNvPr id="5" name="Picture 2" descr="http://t2.gstatic.com/images?q=tbn:ANd9GcQdGVSqr6ZUjvVczRsmTsYzzrFj8O_YD2UV68u-e2j3GZRcPwY&amp;t=1&amp;usg=__1t6pInTTNglk-2bfFsWscBgHCmQ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133600"/>
            <a:ext cx="2466975" cy="184785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i="1" u="sng" dirty="0" smtClean="0">
                <a:solidFill>
                  <a:srgbClr val="7030A0"/>
                </a:solidFill>
              </a:rPr>
              <a:t/>
            </a:r>
            <a:br>
              <a:rPr lang="en-US" i="1" u="sng" dirty="0" smtClean="0">
                <a:solidFill>
                  <a:srgbClr val="7030A0"/>
                </a:solidFill>
              </a:rPr>
            </a:br>
            <a:r>
              <a:rPr lang="en-US" i="1" u="sng" dirty="0" smtClean="0">
                <a:solidFill>
                  <a:srgbClr val="7030A0"/>
                </a:solidFill>
              </a:rPr>
              <a:t>OUTCOME of THIS SESSION</a:t>
            </a:r>
            <a:br>
              <a:rPr lang="en-US" i="1" u="sng" dirty="0" smtClean="0">
                <a:solidFill>
                  <a:srgbClr val="7030A0"/>
                </a:solidFill>
              </a:rPr>
            </a:b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endParaRPr lang="en-US" sz="32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0000"/>
                </a:solidFill>
              </a:rPr>
              <a:t>How To </a:t>
            </a:r>
            <a:r>
              <a:rPr lang="en-US" sz="3200" u="sng" dirty="0" smtClean="0">
                <a:solidFill>
                  <a:srgbClr val="00B0F0"/>
                </a:solidFill>
              </a:rPr>
              <a:t>RECORD</a:t>
            </a:r>
            <a:r>
              <a:rPr lang="en-US" sz="3200" dirty="0" smtClean="0">
                <a:solidFill>
                  <a:srgbClr val="FF0000"/>
                </a:solidFill>
              </a:rPr>
              <a:t> transactions in </a:t>
            </a:r>
            <a:r>
              <a:rPr lang="en-US" sz="3200" i="1" dirty="0" smtClean="0">
                <a:solidFill>
                  <a:srgbClr val="92D050"/>
                </a:solidFill>
              </a:rPr>
              <a:t>GENERAL JOURNAL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0000"/>
                </a:solidFill>
              </a:rPr>
              <a:t>How To </a:t>
            </a:r>
            <a:r>
              <a:rPr lang="en-US" sz="3200" u="sng" dirty="0" smtClean="0">
                <a:solidFill>
                  <a:srgbClr val="00B0F0"/>
                </a:solidFill>
              </a:rPr>
              <a:t>POST</a:t>
            </a:r>
            <a:r>
              <a:rPr lang="en-US" sz="3200" dirty="0" smtClean="0">
                <a:solidFill>
                  <a:srgbClr val="FF0000"/>
                </a:solidFill>
              </a:rPr>
              <a:t> the same transactions to various </a:t>
            </a:r>
            <a:r>
              <a:rPr lang="en-US" sz="3200" i="1" dirty="0" smtClean="0">
                <a:solidFill>
                  <a:srgbClr val="92D050"/>
                </a:solidFill>
              </a:rPr>
              <a:t>LEDGER</a:t>
            </a:r>
            <a:r>
              <a:rPr lang="en-US" sz="3200" dirty="0" smtClean="0">
                <a:solidFill>
                  <a:srgbClr val="FF0000"/>
                </a:solidFill>
              </a:rPr>
              <a:t> accounts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Recording Transactions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b="1" dirty="0" smtClean="0"/>
              <a:t>STRUCTURE OF THIS SESSION</a:t>
            </a:r>
          </a:p>
          <a:p>
            <a:pPr algn="ctr" eaLnBrk="1" hangingPunct="1">
              <a:buFontTx/>
              <a:buNone/>
            </a:pPr>
            <a:r>
              <a:rPr lang="en-US" b="1" dirty="0" smtClean="0"/>
              <a:t>50:50</a:t>
            </a:r>
          </a:p>
          <a:p>
            <a:pPr algn="ctr" eaLnBrk="1" hangingPunct="1"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B0F0"/>
                </a:solidFill>
              </a:rPr>
              <a:t>Active participation is sought</a:t>
            </a:r>
          </a:p>
          <a:p>
            <a:pPr algn="ctr" eaLnBrk="1" hangingPunct="1">
              <a:buFontTx/>
              <a:buNone/>
            </a:pPr>
            <a:r>
              <a:rPr lang="en-US" b="1" u="sng" dirty="0" smtClean="0"/>
              <a:t>PARTICIPATION MEANS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Contributing innovative and effective ideas towards the current topic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Answering various questions 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Following the mentor’s instructions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Recording Transactions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dirty="0" smtClean="0"/>
              <a:t>WIIFM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THIS SESSION WILL HELP YOU IN LEARNING HOW TO RECORD BUSINESS TRANSACTIONS IN THE BOOKS OF ACCOUNTS </a:t>
            </a:r>
            <a:r>
              <a:rPr lang="en-US" sz="2400" dirty="0" err="1" smtClean="0"/>
              <a:t>ie</a:t>
            </a:r>
            <a:r>
              <a:rPr lang="en-US" sz="2400" dirty="0" smtClean="0"/>
              <a:t> GENERAL JOURNAL AND LEDGER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Recording Process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The sequence of five steps in recording and reporting transactions is as follows: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b="1" dirty="0"/>
              <a:t>Source documents</a:t>
            </a:r>
            <a:r>
              <a:rPr lang="en-US" dirty="0"/>
              <a:t> are the original records of any transaction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76200" y="3352800"/>
            <a:ext cx="2971800" cy="685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b="1">
                <a:solidFill>
                  <a:srgbClr val="FFEBC3"/>
                </a:solidFill>
              </a:rPr>
              <a:t>Transactions Documentation</a:t>
            </a: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3505200" y="3352800"/>
            <a:ext cx="914400" cy="685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b="1">
                <a:solidFill>
                  <a:srgbClr val="FFEBC3"/>
                </a:solidFill>
              </a:rPr>
              <a:t>Journal</a:t>
            </a:r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4953000" y="3352800"/>
            <a:ext cx="914400" cy="685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b="1">
                <a:solidFill>
                  <a:srgbClr val="FFEBC3"/>
                </a:solidFill>
              </a:rPr>
              <a:t>Ledger</a:t>
            </a:r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6400800" y="3352800"/>
            <a:ext cx="914400" cy="685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b="1">
                <a:solidFill>
                  <a:srgbClr val="FFEBC3"/>
                </a:solidFill>
              </a:rPr>
              <a:t>Trial</a:t>
            </a:r>
          </a:p>
          <a:p>
            <a:r>
              <a:rPr lang="en-US" b="1">
                <a:solidFill>
                  <a:srgbClr val="FFEBC3"/>
                </a:solidFill>
              </a:rPr>
              <a:t>Balance</a:t>
            </a:r>
          </a:p>
        </p:txBody>
      </p:sp>
      <p:sp>
        <p:nvSpPr>
          <p:cNvPr id="146445" name="Rectangle 13"/>
          <p:cNvSpPr>
            <a:spLocks noChangeArrowheads="1"/>
          </p:cNvSpPr>
          <p:nvPr/>
        </p:nvSpPr>
        <p:spPr bwMode="auto">
          <a:xfrm>
            <a:off x="7696200" y="3352800"/>
            <a:ext cx="1295400" cy="685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b="1">
                <a:solidFill>
                  <a:srgbClr val="FFEBC3"/>
                </a:solidFill>
              </a:rPr>
              <a:t>Financial</a:t>
            </a:r>
          </a:p>
          <a:p>
            <a:r>
              <a:rPr lang="en-US" b="1">
                <a:solidFill>
                  <a:srgbClr val="FFEBC3"/>
                </a:solidFill>
              </a:rPr>
              <a:t>Statements</a:t>
            </a:r>
          </a:p>
        </p:txBody>
      </p:sp>
      <p:sp>
        <p:nvSpPr>
          <p:cNvPr id="146447" name="Line 15"/>
          <p:cNvSpPr>
            <a:spLocks noChangeShapeType="1"/>
          </p:cNvSpPr>
          <p:nvPr/>
        </p:nvSpPr>
        <p:spPr bwMode="auto">
          <a:xfrm>
            <a:off x="3048000" y="3733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6448" name="Line 16"/>
          <p:cNvSpPr>
            <a:spLocks noChangeShapeType="1"/>
          </p:cNvSpPr>
          <p:nvPr/>
        </p:nvSpPr>
        <p:spPr bwMode="auto">
          <a:xfrm>
            <a:off x="4419600" y="3733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6449" name="Line 17"/>
          <p:cNvSpPr>
            <a:spLocks noChangeShapeType="1"/>
          </p:cNvSpPr>
          <p:nvPr/>
        </p:nvSpPr>
        <p:spPr bwMode="auto">
          <a:xfrm>
            <a:off x="5867400" y="3733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6450" name="Line 18"/>
          <p:cNvSpPr>
            <a:spLocks noChangeShapeType="1"/>
          </p:cNvSpPr>
          <p:nvPr/>
        </p:nvSpPr>
        <p:spPr bwMode="auto">
          <a:xfrm>
            <a:off x="7315200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Recording Process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b="1" dirty="0"/>
              <a:t>general journal</a:t>
            </a:r>
            <a:r>
              <a:rPr lang="en-US" dirty="0"/>
              <a:t> is a formal chronological listing of each transaction and how it affects the balances in the accounts</a:t>
            </a:r>
          </a:p>
          <a:p>
            <a:pPr>
              <a:lnSpc>
                <a:spcPct val="90000"/>
              </a:lnSpc>
            </a:pPr>
            <a:r>
              <a:rPr lang="en-US" b="1" dirty="0"/>
              <a:t>Transactions</a:t>
            </a:r>
            <a:r>
              <a:rPr lang="en-US" dirty="0"/>
              <a:t> are entered into the </a:t>
            </a:r>
            <a:r>
              <a:rPr lang="en-US" dirty="0" smtClean="0"/>
              <a:t>ledger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b="1" dirty="0"/>
              <a:t>trial balance</a:t>
            </a:r>
            <a:r>
              <a:rPr lang="en-US" dirty="0"/>
              <a:t> is a simple listing of the accounts in the general ledger together with their balances</a:t>
            </a:r>
          </a:p>
          <a:p>
            <a:pPr>
              <a:lnSpc>
                <a:spcPct val="90000"/>
              </a:lnSpc>
            </a:pPr>
            <a:r>
              <a:rPr lang="en-US" dirty="0"/>
              <a:t>Preparation of </a:t>
            </a:r>
            <a:r>
              <a:rPr lang="en-US" b="1" dirty="0"/>
              <a:t>financial statements</a:t>
            </a:r>
            <a:r>
              <a:rPr lang="en-US" dirty="0"/>
              <a:t> occurs at least once a quarter for publicly traded companies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Double-Entry Accounting System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In the double-entry system, every transaction affects at least two accounts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After </a:t>
            </a:r>
            <a:r>
              <a:rPr lang="en-US" dirty="0"/>
              <a:t>each transaction, the balance sheet equation must always remain in balance</a:t>
            </a:r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990600" y="4648200"/>
            <a:ext cx="6019800" cy="4572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FFEBC3"/>
                </a:solidFill>
              </a:rPr>
              <a:t>Assets = Liabilities + Stockholders’ Equity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Ledger Accounts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/>
              <a:t>A </a:t>
            </a:r>
            <a:r>
              <a:rPr lang="en-US" b="1" dirty="0"/>
              <a:t>T-account</a:t>
            </a:r>
            <a:r>
              <a:rPr lang="en-US" dirty="0"/>
              <a:t> is a simplified version of accounts used in practice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endParaRPr lang="en-US" dirty="0"/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endParaRPr lang="en-US" dirty="0"/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endParaRPr lang="en-US" dirty="0"/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/>
              <a:t>The vertical line in the T divides the account into left and right sides for recording increases and decreases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/>
              <a:t>The account title is on the horizontal line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4191000" y="2743200"/>
            <a:ext cx="1085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T-account</a:t>
            </a:r>
            <a:endParaRPr lang="en-US" dirty="0"/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2286000" y="3200400"/>
            <a:ext cx="121648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LEFT SIDE</a:t>
            </a:r>
          </a:p>
          <a:p>
            <a:pPr algn="l"/>
            <a:endParaRPr lang="en-US" dirty="0"/>
          </a:p>
          <a:p>
            <a:pPr algn="l"/>
            <a:r>
              <a:rPr lang="en-US" sz="2000" b="1" dirty="0" smtClean="0"/>
              <a:t>(DEBIT)</a:t>
            </a:r>
            <a:endParaRPr lang="en-US" sz="2000" b="1" dirty="0"/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4724400" y="3200400"/>
            <a:ext cx="135434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RIGHT SIDE</a:t>
            </a:r>
          </a:p>
          <a:p>
            <a:pPr algn="l"/>
            <a:endParaRPr lang="en-US" dirty="0"/>
          </a:p>
          <a:p>
            <a:pPr algn="l"/>
            <a:r>
              <a:rPr lang="en-US" sz="2000" b="1" dirty="0" smtClean="0"/>
              <a:t>(CREDIT)</a:t>
            </a:r>
            <a:endParaRPr lang="en-US" sz="2000" b="1" dirty="0"/>
          </a:p>
        </p:txBody>
      </p:sp>
      <p:sp>
        <p:nvSpPr>
          <p:cNvPr id="141324" name="Line 12"/>
          <p:cNvSpPr>
            <a:spLocks noChangeShapeType="1"/>
          </p:cNvSpPr>
          <p:nvPr/>
        </p:nvSpPr>
        <p:spPr bwMode="auto">
          <a:xfrm>
            <a:off x="2362200" y="31242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1325" name="Line 13"/>
          <p:cNvSpPr>
            <a:spLocks noChangeShapeType="1"/>
          </p:cNvSpPr>
          <p:nvPr/>
        </p:nvSpPr>
        <p:spPr bwMode="auto">
          <a:xfrm>
            <a:off x="4572000" y="3124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0070C0"/>
                </a:solidFill>
              </a:rPr>
              <a:t>ASSESSMENT </a:t>
            </a:r>
            <a:r>
              <a:rPr lang="en-US" sz="4800" b="1" i="1" u="sng" dirty="0" smtClean="0">
                <a:solidFill>
                  <a:srgbClr val="0070C0"/>
                </a:solidFill>
              </a:rPr>
              <a:t>n</a:t>
            </a:r>
            <a:r>
              <a:rPr lang="en-US" sz="4800" b="1" u="sng" dirty="0" smtClean="0">
                <a:solidFill>
                  <a:srgbClr val="0070C0"/>
                </a:solidFill>
              </a:rPr>
              <a:t> EVALUATION</a:t>
            </a:r>
            <a:endParaRPr lang="en-US" sz="4800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Debits and Credits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Accountants use the terms</a:t>
            </a:r>
          </a:p>
          <a:p>
            <a:pPr lvl="1"/>
            <a:r>
              <a:rPr lang="en-US"/>
              <a:t>Debit (abbreviated Dr.) to denote an entry on the left side of any account</a:t>
            </a:r>
          </a:p>
          <a:p>
            <a:pPr lvl="1"/>
            <a:r>
              <a:rPr lang="en-US"/>
              <a:t>Credit (abbreviated Cr.) to denote an entry on the right side of any account</a:t>
            </a:r>
          </a:p>
          <a:p>
            <a:r>
              <a:rPr lang="en-US"/>
              <a:t>Some accountants use the word “charge” instead of debit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4191000" y="4784725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Cash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3886200" y="5105400"/>
            <a:ext cx="1355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Dr.           Cr.</a:t>
            </a: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3705225" y="5121275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5415" name="Line 7"/>
          <p:cNvSpPr>
            <a:spLocks noChangeShapeType="1"/>
          </p:cNvSpPr>
          <p:nvPr/>
        </p:nvSpPr>
        <p:spPr bwMode="auto">
          <a:xfrm>
            <a:off x="4543425" y="5121275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THE TRANSACTIONS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828799"/>
          <a:ext cx="8229600" cy="416411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153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ELEMENTS</a:t>
                      </a: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of Financial Statements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DEBIT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CREDIT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ASSETS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INCREASE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DECREASE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LIABILITIES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DECREASE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INCREASE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EQUITY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DECREASE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INCREASE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INCOME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DECREASE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INCREASE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EXPENSES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INCREASE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DECREASE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THE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00B0F0"/>
                </a:solidFill>
              </a:rPr>
              <a:t>NORMAL BALANCES</a:t>
            </a:r>
          </a:p>
          <a:p>
            <a:pPr>
              <a:buNone/>
            </a:pPr>
            <a:r>
              <a:rPr lang="en-US" sz="2400" u="sng" dirty="0" smtClean="0"/>
              <a:t>ELEMENT OF F/S</a:t>
            </a:r>
            <a:r>
              <a:rPr lang="en-US" sz="2400" dirty="0" smtClean="0"/>
              <a:t>			</a:t>
            </a:r>
            <a:r>
              <a:rPr lang="en-US" sz="2400" u="sng" dirty="0" smtClean="0"/>
              <a:t>NORMAL BALANCE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ASSET					DR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LIABILITY					CR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EQUITY					CR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INCOME					CR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EXPENSE					DR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DIVIDEND					DR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Journalizing Transactions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Journalizing</a:t>
            </a:r>
            <a:r>
              <a:rPr lang="en-US"/>
              <a:t> is the process of entering transactions into the general journal</a:t>
            </a:r>
          </a:p>
          <a:p>
            <a:r>
              <a:rPr lang="en-US"/>
              <a:t>A </a:t>
            </a:r>
            <a:r>
              <a:rPr lang="en-US" b="1"/>
              <a:t>journal entry</a:t>
            </a:r>
            <a:r>
              <a:rPr lang="en-US"/>
              <a:t> is an analysis of all the effects of a single transaction on the various accounts, usually accompanied by an explanation</a:t>
            </a:r>
          </a:p>
          <a:p>
            <a:r>
              <a:rPr lang="en-US"/>
              <a:t>A compound entry means that a single transaction affects more than two accounts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Journalizing Transactions</a:t>
            </a:r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The following conventions are used for recording in the general journal</a:t>
            </a:r>
          </a:p>
          <a:p>
            <a:pPr lvl="1"/>
            <a:r>
              <a:rPr lang="en-US" sz="2000"/>
              <a:t>The title of the account or accounts to be debited are placed at the left margin</a:t>
            </a:r>
          </a:p>
          <a:p>
            <a:pPr lvl="1"/>
            <a:r>
              <a:rPr lang="en-US" sz="2000"/>
              <a:t>The title of the account or accounts to be credited are indented in a consistent way</a:t>
            </a:r>
          </a:p>
        </p:txBody>
      </p:sp>
      <p:graphicFrame>
        <p:nvGraphicFramePr>
          <p:cNvPr id="150537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4724400" y="2624138"/>
          <a:ext cx="3886200" cy="2476500"/>
        </p:xfrm>
        <a:graphic>
          <a:graphicData uri="http://schemas.openxmlformats.org/presentationml/2006/ole">
            <p:oleObj spid="_x0000_s1026" name="Worksheet" r:id="rId3" imgW="3886268" imgH="247635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Journalizing Transactions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The following conventions are used for recording in the general journal</a:t>
            </a:r>
          </a:p>
          <a:p>
            <a:pPr lvl="1"/>
            <a:r>
              <a:rPr lang="en-US" sz="2000"/>
              <a:t>The journal entry is followed by the narrative explanation of the transaction</a:t>
            </a:r>
          </a:p>
          <a:p>
            <a:pPr lvl="1"/>
            <a:r>
              <a:rPr lang="en-US" sz="2000"/>
              <a:t>The Post. Ref. column contains an identifying number that is assigned to each account and is used for cross-referencing to the ledger accounts</a:t>
            </a:r>
          </a:p>
          <a:p>
            <a:endParaRPr lang="en-US" sz="2400"/>
          </a:p>
        </p:txBody>
      </p:sp>
      <p:graphicFrame>
        <p:nvGraphicFramePr>
          <p:cNvPr id="191493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4724400" y="2624138"/>
          <a:ext cx="3886200" cy="2476500"/>
        </p:xfrm>
        <a:graphic>
          <a:graphicData uri="http://schemas.openxmlformats.org/presentationml/2006/ole">
            <p:oleObj spid="_x0000_s2050" name="Worksheet" r:id="rId3" imgW="3886268" imgH="247635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Journalizing Transactions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The following conventions are used for recording in the general journal</a:t>
            </a:r>
          </a:p>
          <a:p>
            <a:pPr lvl="1"/>
            <a:r>
              <a:rPr lang="en-US" sz="2000"/>
              <a:t>The debit and credit columns are for recording the dollar amounts that are debited or credited for each account</a:t>
            </a:r>
          </a:p>
        </p:txBody>
      </p:sp>
      <p:graphicFrame>
        <p:nvGraphicFramePr>
          <p:cNvPr id="19763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724400" y="2624138"/>
          <a:ext cx="3886200" cy="2476500"/>
        </p:xfrm>
        <a:graphic>
          <a:graphicData uri="http://schemas.openxmlformats.org/presentationml/2006/ole">
            <p:oleObj spid="_x0000_s3074" name="Worksheet" r:id="rId3" imgW="3886268" imgH="247635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Posting Transactions to the Ledger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Posting</a:t>
            </a:r>
            <a:r>
              <a:rPr lang="en-US"/>
              <a:t> is the transferring of amounts from the journal to the appropriate accounts in the ledger</a:t>
            </a:r>
          </a:p>
          <a:p>
            <a:r>
              <a:rPr lang="en-US"/>
              <a:t>The following example shows</a:t>
            </a:r>
          </a:p>
          <a:p>
            <a:pPr lvl="1"/>
            <a:r>
              <a:rPr lang="en-US"/>
              <a:t>How the debit to merchandise inventory and the credit to cash are posted</a:t>
            </a:r>
          </a:p>
          <a:p>
            <a:pPr lvl="1"/>
            <a:r>
              <a:rPr lang="en-US"/>
              <a:t>Columns for dates, explanations, journal references, and amounts in the ledger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Posting Transactions to the Ledger</a:t>
            </a:r>
          </a:p>
        </p:txBody>
      </p:sp>
      <p:graphicFrame>
        <p:nvGraphicFramePr>
          <p:cNvPr id="153605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2438400" y="4267200"/>
          <a:ext cx="4038600" cy="1966913"/>
        </p:xfrm>
        <a:graphic>
          <a:graphicData uri="http://schemas.openxmlformats.org/presentationml/2006/ole">
            <p:oleObj spid="_x0000_s4098" name="Worksheet" r:id="rId3" imgW="5438896" imgH="2647886" progId="Excel.Sheet.8">
              <p:embed/>
            </p:oleObj>
          </a:graphicData>
        </a:graphic>
      </p:graphicFrame>
      <p:graphicFrame>
        <p:nvGraphicFramePr>
          <p:cNvPr id="153607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2514600" y="1524000"/>
          <a:ext cx="3886200" cy="2476500"/>
        </p:xfrm>
        <a:graphic>
          <a:graphicData uri="http://schemas.openxmlformats.org/presentationml/2006/ole">
            <p:oleObj spid="_x0000_s4099" name="Worksheet" r:id="rId4" imgW="3886268" imgH="2476357" progId="Excel.Sheet.8">
              <p:embed/>
            </p:oleObj>
          </a:graphicData>
        </a:graphic>
      </p:graphicFrame>
      <p:sp>
        <p:nvSpPr>
          <p:cNvPr id="153609" name="Line 9"/>
          <p:cNvSpPr>
            <a:spLocks noChangeShapeType="1"/>
          </p:cNvSpPr>
          <p:nvPr/>
        </p:nvSpPr>
        <p:spPr bwMode="auto">
          <a:xfrm flipH="1">
            <a:off x="4419600" y="3657600"/>
            <a:ext cx="1066800" cy="2286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610" name="Line 10"/>
          <p:cNvSpPr>
            <a:spLocks noChangeShapeType="1"/>
          </p:cNvSpPr>
          <p:nvPr/>
        </p:nvSpPr>
        <p:spPr bwMode="auto">
          <a:xfrm>
            <a:off x="6172200" y="3810000"/>
            <a:ext cx="0" cy="914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611" name="Line 11"/>
          <p:cNvSpPr>
            <a:spLocks noChangeShapeType="1"/>
          </p:cNvSpPr>
          <p:nvPr/>
        </p:nvSpPr>
        <p:spPr bwMode="auto">
          <a:xfrm>
            <a:off x="2743200" y="3657600"/>
            <a:ext cx="1828800" cy="1066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612" name="Line 12"/>
          <p:cNvSpPr>
            <a:spLocks noChangeShapeType="1"/>
          </p:cNvSpPr>
          <p:nvPr/>
        </p:nvSpPr>
        <p:spPr bwMode="auto">
          <a:xfrm flipH="1">
            <a:off x="2590800" y="3657600"/>
            <a:ext cx="152400" cy="2209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613" name="Line 13"/>
          <p:cNvSpPr>
            <a:spLocks noChangeShapeType="1"/>
          </p:cNvSpPr>
          <p:nvPr/>
        </p:nvSpPr>
        <p:spPr bwMode="auto">
          <a:xfrm>
            <a:off x="5105400" y="3810000"/>
            <a:ext cx="9906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615" name="Freeform 15"/>
          <p:cNvSpPr>
            <a:spLocks/>
          </p:cNvSpPr>
          <p:nvPr/>
        </p:nvSpPr>
        <p:spPr bwMode="auto">
          <a:xfrm>
            <a:off x="4584700" y="3581400"/>
            <a:ext cx="1587500" cy="1828800"/>
          </a:xfrm>
          <a:custGeom>
            <a:avLst/>
            <a:gdLst/>
            <a:ahLst/>
            <a:cxnLst>
              <a:cxn ang="0">
                <a:pos x="184" y="0"/>
              </a:cxn>
              <a:cxn ang="0">
                <a:pos x="136" y="480"/>
              </a:cxn>
              <a:cxn ang="0">
                <a:pos x="1000" y="1152"/>
              </a:cxn>
            </a:cxnLst>
            <a:rect l="0" t="0" r="r" b="b"/>
            <a:pathLst>
              <a:path w="1000" h="1152">
                <a:moveTo>
                  <a:pt x="184" y="0"/>
                </a:moveTo>
                <a:cubicBezTo>
                  <a:pt x="92" y="144"/>
                  <a:pt x="0" y="288"/>
                  <a:pt x="136" y="480"/>
                </a:cubicBezTo>
                <a:cubicBezTo>
                  <a:pt x="272" y="672"/>
                  <a:pt x="856" y="1040"/>
                  <a:pt x="1000" y="1152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Ledger Accounts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elements of transactions are organized into </a:t>
            </a:r>
            <a:r>
              <a:rPr lang="en-US" b="1"/>
              <a:t>accounts</a:t>
            </a:r>
            <a:r>
              <a:rPr lang="en-US"/>
              <a:t> that group similar items together</a:t>
            </a:r>
          </a:p>
          <a:p>
            <a:r>
              <a:rPr lang="en-US"/>
              <a:t>In a double-entry system, a </a:t>
            </a:r>
            <a:r>
              <a:rPr lang="en-US" b="1"/>
              <a:t>ledger</a:t>
            </a:r>
            <a:r>
              <a:rPr lang="en-US"/>
              <a:t> contains the records for a group of related accounts</a:t>
            </a:r>
          </a:p>
          <a:p>
            <a:r>
              <a:rPr lang="en-US"/>
              <a:t>A </a:t>
            </a:r>
            <a:r>
              <a:rPr lang="en-US" b="1"/>
              <a:t>general ledger</a:t>
            </a:r>
            <a:r>
              <a:rPr lang="en-US"/>
              <a:t> is the collection of accounts that accumulate the amounts reported in the financial statements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70C0"/>
                </a:solidFill>
              </a:rPr>
              <a:t>ASSESSMENT </a:t>
            </a:r>
            <a:r>
              <a:rPr lang="en-US" b="1" i="1" u="sng" dirty="0" smtClean="0">
                <a:solidFill>
                  <a:srgbClr val="0070C0"/>
                </a:solidFill>
              </a:rPr>
              <a:t>n</a:t>
            </a:r>
            <a:r>
              <a:rPr lang="en-US" b="1" u="sng" dirty="0" smtClean="0">
                <a:solidFill>
                  <a:srgbClr val="0070C0"/>
                </a:solidFill>
              </a:rPr>
              <a:t>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en-US" sz="4800" b="1" dirty="0" smtClean="0">
                <a:solidFill>
                  <a:srgbClr val="FF0000"/>
                </a:solidFill>
              </a:rPr>
              <a:t>QUIZZES</a:t>
            </a:r>
            <a:r>
              <a:rPr lang="en-US" dirty="0" smtClean="0"/>
              <a:t>				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971800"/>
            <a:ext cx="784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Ledger Accounts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Each transaction affects at least two accounts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The process of creating a new T-account in preparation for recording a transaction is called opening the account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An account balance is the difference between the total left-side and right-side amounts at any particular time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5562600" y="5013325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Cash</a:t>
            </a:r>
          </a:p>
        </p:txBody>
      </p:sp>
      <p:sp>
        <p:nvSpPr>
          <p:cNvPr id="143366" name="Line 6"/>
          <p:cNvSpPr>
            <a:spLocks noChangeShapeType="1"/>
          </p:cNvSpPr>
          <p:nvPr/>
        </p:nvSpPr>
        <p:spPr bwMode="auto">
          <a:xfrm>
            <a:off x="4343400" y="53340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367" name="Line 7"/>
          <p:cNvSpPr>
            <a:spLocks noChangeShapeType="1"/>
          </p:cNvSpPr>
          <p:nvPr/>
        </p:nvSpPr>
        <p:spPr bwMode="auto">
          <a:xfrm>
            <a:off x="5915025" y="5349875"/>
            <a:ext cx="28575" cy="1203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368" name="Line 8"/>
          <p:cNvSpPr>
            <a:spLocks noChangeShapeType="1"/>
          </p:cNvSpPr>
          <p:nvPr/>
        </p:nvSpPr>
        <p:spPr bwMode="auto">
          <a:xfrm flipV="1">
            <a:off x="4343400" y="59436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4224338" y="598805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Balance  4,000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4953000" y="54864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10,000                      6,000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Ledger Accounts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Asset accounts have left-side balances</a:t>
            </a:r>
          </a:p>
          <a:p>
            <a:pPr lvl="1"/>
            <a:r>
              <a:rPr lang="en-US"/>
              <a:t>Entries on the left side increase asset account balances </a:t>
            </a:r>
          </a:p>
          <a:p>
            <a:pPr lvl="1"/>
            <a:r>
              <a:rPr lang="en-US"/>
              <a:t>Entries on the right side decrease them</a:t>
            </a:r>
          </a:p>
          <a:p>
            <a:r>
              <a:rPr lang="en-US"/>
              <a:t>Liabilities and owners’ equity accounts have right-side balances</a:t>
            </a:r>
          </a:p>
          <a:p>
            <a:pPr lvl="1"/>
            <a:r>
              <a:rPr lang="en-US"/>
              <a:t>Entries on the right side increase their balances </a:t>
            </a:r>
          </a:p>
          <a:p>
            <a:pPr lvl="1"/>
            <a:r>
              <a:rPr lang="en-US"/>
              <a:t>Entries on the left side decrease them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of Accounts</a:t>
            </a:r>
          </a:p>
        </p:txBody>
      </p:sp>
      <p:graphicFrame>
        <p:nvGraphicFramePr>
          <p:cNvPr id="148484" name="Object 4"/>
          <p:cNvGraphicFramePr>
            <a:graphicFrameLocks noChangeAspect="1"/>
          </p:cNvGraphicFramePr>
          <p:nvPr>
            <p:ph idx="1"/>
          </p:nvPr>
        </p:nvGraphicFramePr>
        <p:xfrm>
          <a:off x="381000" y="2895600"/>
          <a:ext cx="8229600" cy="3286125"/>
        </p:xfrm>
        <a:graphic>
          <a:graphicData uri="http://schemas.openxmlformats.org/presentationml/2006/ole">
            <p:oleObj spid="_x0000_s5122" name="Document" r:id="rId3" imgW="9263277" imgH="3698936" progId="Word.Document.8">
              <p:embed/>
            </p:oleObj>
          </a:graphicData>
        </a:graphic>
      </p:graphicFrame>
      <p:sp>
        <p:nvSpPr>
          <p:cNvPr id="148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524000"/>
            <a:ext cx="8610600" cy="1143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A </a:t>
            </a:r>
            <a:r>
              <a:rPr lang="en-US" sz="2400" b="1" dirty="0"/>
              <a:t>chart of accounts</a:t>
            </a:r>
            <a:r>
              <a:rPr lang="en-US" sz="2400" dirty="0"/>
              <a:t> is a numbered or coded list of all account titles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Revenue and Expense Transactions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Ignoring dividends, T-accounts can be grouped as follows:</a:t>
            </a:r>
          </a:p>
          <a:p>
            <a:endParaRPr lang="en-US"/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517525" y="3048000"/>
            <a:ext cx="7712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Assets             =          Liabilities            +     Paid-in Capital     +   Retained Earnings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228600" y="3733800"/>
            <a:ext cx="7727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Debit     Credit              Debit     Credit              Debit    Credit               Debit    Credit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609600" y="3473450"/>
            <a:ext cx="716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+          -                     -           +                      -           +                      -            +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5575300" y="4692650"/>
            <a:ext cx="2444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Expenses        Revenues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5791200" y="5181600"/>
            <a:ext cx="1998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Debit              Credit</a:t>
            </a:r>
          </a:p>
        </p:txBody>
      </p:sp>
      <p:sp>
        <p:nvSpPr>
          <p:cNvPr id="156681" name="Line 9"/>
          <p:cNvSpPr>
            <a:spLocks noChangeShapeType="1"/>
          </p:cNvSpPr>
          <p:nvPr/>
        </p:nvSpPr>
        <p:spPr bwMode="auto">
          <a:xfrm>
            <a:off x="6400800" y="3505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6682" name="Line 10"/>
          <p:cNvSpPr>
            <a:spLocks noChangeShapeType="1"/>
          </p:cNvSpPr>
          <p:nvPr/>
        </p:nvSpPr>
        <p:spPr bwMode="auto">
          <a:xfrm>
            <a:off x="71628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6683" name="Line 11"/>
          <p:cNvSpPr>
            <a:spLocks noChangeShapeType="1"/>
          </p:cNvSpPr>
          <p:nvPr/>
        </p:nvSpPr>
        <p:spPr bwMode="auto">
          <a:xfrm>
            <a:off x="4343400" y="3505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6684" name="Line 12"/>
          <p:cNvSpPr>
            <a:spLocks noChangeShapeType="1"/>
          </p:cNvSpPr>
          <p:nvPr/>
        </p:nvSpPr>
        <p:spPr bwMode="auto">
          <a:xfrm>
            <a:off x="51054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6685" name="Line 13"/>
          <p:cNvSpPr>
            <a:spLocks noChangeShapeType="1"/>
          </p:cNvSpPr>
          <p:nvPr/>
        </p:nvSpPr>
        <p:spPr bwMode="auto">
          <a:xfrm>
            <a:off x="2286000" y="3505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6686" name="Line 14"/>
          <p:cNvSpPr>
            <a:spLocks noChangeShapeType="1"/>
          </p:cNvSpPr>
          <p:nvPr/>
        </p:nvSpPr>
        <p:spPr bwMode="auto">
          <a:xfrm>
            <a:off x="30480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6687" name="Line 15"/>
          <p:cNvSpPr>
            <a:spLocks noChangeShapeType="1"/>
          </p:cNvSpPr>
          <p:nvPr/>
        </p:nvSpPr>
        <p:spPr bwMode="auto">
          <a:xfrm>
            <a:off x="152400" y="3505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6688" name="Line 16"/>
          <p:cNvSpPr>
            <a:spLocks noChangeShapeType="1"/>
          </p:cNvSpPr>
          <p:nvPr/>
        </p:nvSpPr>
        <p:spPr bwMode="auto">
          <a:xfrm>
            <a:off x="9144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6689" name="Text Box 17"/>
          <p:cNvSpPr txBox="1">
            <a:spLocks noChangeArrowheads="1"/>
          </p:cNvSpPr>
          <p:nvPr/>
        </p:nvSpPr>
        <p:spPr bwMode="auto">
          <a:xfrm>
            <a:off x="6172200" y="4997450"/>
            <a:ext cx="162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+                     +</a:t>
            </a:r>
          </a:p>
        </p:txBody>
      </p:sp>
      <p:sp>
        <p:nvSpPr>
          <p:cNvPr id="156690" name="Line 18"/>
          <p:cNvSpPr>
            <a:spLocks noChangeShapeType="1"/>
          </p:cNvSpPr>
          <p:nvPr/>
        </p:nvSpPr>
        <p:spPr bwMode="auto">
          <a:xfrm>
            <a:off x="5638800" y="5029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6691" name="Line 19"/>
          <p:cNvSpPr>
            <a:spLocks noChangeShapeType="1"/>
          </p:cNvSpPr>
          <p:nvPr/>
        </p:nvSpPr>
        <p:spPr bwMode="auto">
          <a:xfrm>
            <a:off x="6629400" y="502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6692" name="Line 20"/>
          <p:cNvSpPr>
            <a:spLocks noChangeShapeType="1"/>
          </p:cNvSpPr>
          <p:nvPr/>
        </p:nvSpPr>
        <p:spPr bwMode="auto">
          <a:xfrm>
            <a:off x="6934200" y="5029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6693" name="Line 21"/>
          <p:cNvSpPr>
            <a:spLocks noChangeShapeType="1"/>
          </p:cNvSpPr>
          <p:nvPr/>
        </p:nvSpPr>
        <p:spPr bwMode="auto">
          <a:xfrm>
            <a:off x="7086600" y="502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6694" name="Line 22"/>
          <p:cNvSpPr>
            <a:spLocks noChangeShapeType="1"/>
          </p:cNvSpPr>
          <p:nvPr/>
        </p:nvSpPr>
        <p:spPr bwMode="auto">
          <a:xfrm flipH="1">
            <a:off x="4724400" y="5334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6696" name="Line 24"/>
          <p:cNvSpPr>
            <a:spLocks noChangeShapeType="1"/>
          </p:cNvSpPr>
          <p:nvPr/>
        </p:nvSpPr>
        <p:spPr bwMode="auto">
          <a:xfrm>
            <a:off x="7772400" y="5334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6698" name="Line 26"/>
          <p:cNvSpPr>
            <a:spLocks noChangeShapeType="1"/>
          </p:cNvSpPr>
          <p:nvPr/>
        </p:nvSpPr>
        <p:spPr bwMode="auto">
          <a:xfrm flipV="1">
            <a:off x="4724400" y="3886200"/>
            <a:ext cx="1752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6699" name="Line 27"/>
          <p:cNvSpPr>
            <a:spLocks noChangeShapeType="1"/>
          </p:cNvSpPr>
          <p:nvPr/>
        </p:nvSpPr>
        <p:spPr bwMode="auto">
          <a:xfrm flipH="1" flipV="1">
            <a:off x="8001000" y="3886200"/>
            <a:ext cx="838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Revenue and Expense Transactions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Revenue and expense information is accumulated separately to prepare a more meaningful income statement</a:t>
            </a:r>
          </a:p>
          <a:p>
            <a:r>
              <a:rPr lang="en-US"/>
              <a:t>Expense and revenue accounts are part of Retained Earnings</a:t>
            </a:r>
          </a:p>
          <a:p>
            <a:pPr lvl="1"/>
            <a:r>
              <a:rPr lang="en-US"/>
              <a:t>A revenue account increases retained earnings</a:t>
            </a:r>
          </a:p>
          <a:p>
            <a:pPr lvl="1"/>
            <a:r>
              <a:rPr lang="en-US"/>
              <a:t>An expense account decreases retained earnings</a:t>
            </a:r>
          </a:p>
          <a:p>
            <a:r>
              <a:rPr lang="en-US"/>
              <a:t>Although a debit entry increases expenses, it results in a decrease in retained earnings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Revenue and Expense Transactions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669925" y="1370013"/>
            <a:ext cx="749776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        </a:t>
            </a:r>
            <a:r>
              <a:rPr lang="en-US" b="1"/>
              <a:t>Transaction</a:t>
            </a:r>
            <a:r>
              <a:rPr lang="en-US"/>
              <a:t>:  Sales on credit, $160,000</a:t>
            </a:r>
          </a:p>
          <a:p>
            <a:pPr algn="l"/>
            <a:r>
              <a:rPr lang="en-US"/>
              <a:t>             </a:t>
            </a:r>
            <a:r>
              <a:rPr lang="en-US" b="1"/>
              <a:t>Analysis</a:t>
            </a:r>
            <a:r>
              <a:rPr lang="en-US"/>
              <a:t> :  The asset account </a:t>
            </a:r>
            <a:r>
              <a:rPr lang="en-US" b="1"/>
              <a:t>Accounts Receivable</a:t>
            </a:r>
            <a:r>
              <a:rPr lang="en-US"/>
              <a:t> increases</a:t>
            </a:r>
          </a:p>
          <a:p>
            <a:pPr algn="l"/>
            <a:r>
              <a:rPr lang="en-US"/>
              <a:t>                                The stockholders’ equity account </a:t>
            </a:r>
            <a:r>
              <a:rPr lang="en-US" b="1"/>
              <a:t>Sales Revenues</a:t>
            </a:r>
            <a:r>
              <a:rPr lang="en-US"/>
              <a:t> increases</a:t>
            </a:r>
          </a:p>
          <a:p>
            <a:pPr algn="l"/>
            <a:r>
              <a:rPr lang="en-US"/>
              <a:t>      </a:t>
            </a:r>
            <a:r>
              <a:rPr lang="en-US" b="1"/>
              <a:t>Journal Entry</a:t>
            </a:r>
            <a:r>
              <a:rPr lang="en-US"/>
              <a:t>:  Accounts receivable……….160,000</a:t>
            </a:r>
          </a:p>
          <a:p>
            <a:pPr algn="l"/>
            <a:r>
              <a:rPr lang="en-US"/>
              <a:t>                                  Sales revenues…………              160,000</a:t>
            </a:r>
          </a:p>
          <a:p>
            <a:pPr algn="l"/>
            <a:r>
              <a:rPr lang="en-US"/>
              <a:t>              </a:t>
            </a:r>
            <a:r>
              <a:rPr lang="en-US" b="1"/>
              <a:t> Posting</a:t>
            </a:r>
            <a:r>
              <a:rPr lang="en-US"/>
              <a:t>: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303338" y="3198813"/>
            <a:ext cx="6297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           Accounts Receivable                                     Sales Revenues</a:t>
            </a:r>
          </a:p>
        </p:txBody>
      </p:sp>
      <p:sp>
        <p:nvSpPr>
          <p:cNvPr id="157708" name="Line 12"/>
          <p:cNvSpPr>
            <a:spLocks noChangeShapeType="1"/>
          </p:cNvSpPr>
          <p:nvPr/>
        </p:nvSpPr>
        <p:spPr bwMode="auto">
          <a:xfrm>
            <a:off x="1143000" y="3519488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7709" name="Line 13"/>
          <p:cNvSpPr>
            <a:spLocks noChangeShapeType="1"/>
          </p:cNvSpPr>
          <p:nvPr/>
        </p:nvSpPr>
        <p:spPr bwMode="auto">
          <a:xfrm>
            <a:off x="2971800" y="3519488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7712" name="Line 16"/>
          <p:cNvSpPr>
            <a:spLocks noChangeShapeType="1"/>
          </p:cNvSpPr>
          <p:nvPr/>
        </p:nvSpPr>
        <p:spPr bwMode="auto">
          <a:xfrm>
            <a:off x="5029200" y="3519488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7713" name="Line 17"/>
          <p:cNvSpPr>
            <a:spLocks noChangeShapeType="1"/>
          </p:cNvSpPr>
          <p:nvPr/>
        </p:nvSpPr>
        <p:spPr bwMode="auto">
          <a:xfrm>
            <a:off x="6705600" y="3519488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1447800" y="3624263"/>
            <a:ext cx="1219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160,000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6934200" y="3624263"/>
            <a:ext cx="1143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160,000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Revenue and Expense Transactions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681038" y="1371600"/>
            <a:ext cx="80867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        </a:t>
            </a:r>
            <a:r>
              <a:rPr lang="en-US" b="1"/>
              <a:t>Transaction</a:t>
            </a:r>
            <a:r>
              <a:rPr lang="en-US"/>
              <a:t>: Cost of merchandise sold, $100,000</a:t>
            </a:r>
          </a:p>
          <a:p>
            <a:pPr algn="l"/>
            <a:r>
              <a:rPr lang="en-US"/>
              <a:t>             </a:t>
            </a:r>
            <a:r>
              <a:rPr lang="en-US" b="1"/>
              <a:t>Analysis</a:t>
            </a:r>
            <a:r>
              <a:rPr lang="en-US"/>
              <a:t> : The asset </a:t>
            </a:r>
            <a:r>
              <a:rPr lang="en-US" b="1"/>
              <a:t>Merchandise Inventory</a:t>
            </a:r>
            <a:r>
              <a:rPr lang="en-US"/>
              <a:t> decreases</a:t>
            </a:r>
          </a:p>
          <a:p>
            <a:pPr algn="l"/>
            <a:r>
              <a:rPr lang="en-US"/>
              <a:t>                               Stockholders’ equity decreases because an expense account, </a:t>
            </a:r>
            <a:r>
              <a:rPr lang="en-US" b="1"/>
              <a:t>Cost</a:t>
            </a:r>
            <a:r>
              <a:rPr lang="en-US"/>
              <a:t> </a:t>
            </a:r>
          </a:p>
          <a:p>
            <a:pPr algn="l"/>
            <a:r>
              <a:rPr lang="en-US"/>
              <a:t>                               </a:t>
            </a:r>
            <a:r>
              <a:rPr lang="en-US" b="1"/>
              <a:t>of Goods Sold (</a:t>
            </a:r>
            <a:r>
              <a:rPr lang="en-US"/>
              <a:t>a negative stockholders’ account) increases </a:t>
            </a:r>
          </a:p>
          <a:p>
            <a:pPr algn="l"/>
            <a:r>
              <a:rPr lang="en-US"/>
              <a:t>     </a:t>
            </a:r>
            <a:r>
              <a:rPr lang="en-US" b="1"/>
              <a:t>Journal Entry</a:t>
            </a:r>
            <a:r>
              <a:rPr lang="en-US"/>
              <a:t>:  Cost of Goods Sold………………..100,000</a:t>
            </a:r>
          </a:p>
          <a:p>
            <a:pPr algn="l"/>
            <a:r>
              <a:rPr lang="en-US"/>
              <a:t>                                  Merchandise Inventory…………              100,000</a:t>
            </a:r>
          </a:p>
          <a:p>
            <a:pPr algn="l"/>
            <a:r>
              <a:rPr lang="en-US"/>
              <a:t>              </a:t>
            </a:r>
            <a:r>
              <a:rPr lang="en-US" b="1"/>
              <a:t>Posting</a:t>
            </a:r>
            <a:r>
              <a:rPr lang="en-US"/>
              <a:t>:</a:t>
            </a:r>
          </a:p>
          <a:p>
            <a:pPr algn="l"/>
            <a:endParaRPr lang="en-US"/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617538" y="3794125"/>
            <a:ext cx="6573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           Merchandise Inventory                                  Cost of Goods Sold</a:t>
            </a:r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>
            <a:off x="457200" y="41148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0778" name="Line 10"/>
          <p:cNvSpPr>
            <a:spLocks noChangeShapeType="1"/>
          </p:cNvSpPr>
          <p:nvPr/>
        </p:nvSpPr>
        <p:spPr bwMode="auto">
          <a:xfrm>
            <a:off x="2286000" y="4114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0779" name="Line 11"/>
          <p:cNvSpPr>
            <a:spLocks noChangeShapeType="1"/>
          </p:cNvSpPr>
          <p:nvPr/>
        </p:nvSpPr>
        <p:spPr bwMode="auto">
          <a:xfrm>
            <a:off x="4343400" y="41148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0780" name="Line 12"/>
          <p:cNvSpPr>
            <a:spLocks noChangeShapeType="1"/>
          </p:cNvSpPr>
          <p:nvPr/>
        </p:nvSpPr>
        <p:spPr bwMode="auto">
          <a:xfrm>
            <a:off x="6019800" y="4114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2438400" y="4235450"/>
            <a:ext cx="1143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100,000</a:t>
            </a:r>
          </a:p>
        </p:txBody>
      </p:sp>
      <p:sp>
        <p:nvSpPr>
          <p:cNvPr id="160783" name="Text Box 15"/>
          <p:cNvSpPr txBox="1">
            <a:spLocks noChangeArrowheads="1"/>
          </p:cNvSpPr>
          <p:nvPr/>
        </p:nvSpPr>
        <p:spPr bwMode="auto">
          <a:xfrm>
            <a:off x="4648200" y="4219575"/>
            <a:ext cx="1219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100,000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Prepaid Expenses and </a:t>
            </a:r>
            <a:br>
              <a:rPr lang="en-US" sz="3200"/>
            </a:br>
            <a:r>
              <a:rPr lang="en-US" sz="3200"/>
              <a:t>Depreciation Transactions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681038" y="1628775"/>
            <a:ext cx="562451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      </a:t>
            </a:r>
            <a:r>
              <a:rPr lang="en-US" b="1"/>
              <a:t>Transaction</a:t>
            </a:r>
            <a:r>
              <a:rPr lang="en-US"/>
              <a:t>:  Paid rent for 3 months in advance, $6,000</a:t>
            </a:r>
          </a:p>
          <a:p>
            <a:pPr algn="l"/>
            <a:r>
              <a:rPr lang="en-US"/>
              <a:t>            </a:t>
            </a:r>
            <a:r>
              <a:rPr lang="en-US" b="1"/>
              <a:t>Analysis</a:t>
            </a:r>
            <a:r>
              <a:rPr lang="en-US"/>
              <a:t>: The asset </a:t>
            </a:r>
            <a:r>
              <a:rPr lang="en-US" b="1"/>
              <a:t>Cash </a:t>
            </a:r>
            <a:r>
              <a:rPr lang="en-US"/>
              <a:t>decreases</a:t>
            </a:r>
          </a:p>
          <a:p>
            <a:pPr algn="l"/>
            <a:r>
              <a:rPr lang="en-US"/>
              <a:t>                             The asset </a:t>
            </a:r>
            <a:r>
              <a:rPr lang="en-US" b="1"/>
              <a:t>Prepaid Rent</a:t>
            </a:r>
            <a:r>
              <a:rPr lang="en-US"/>
              <a:t> increases</a:t>
            </a:r>
          </a:p>
          <a:p>
            <a:pPr algn="l"/>
            <a:r>
              <a:rPr lang="en-US"/>
              <a:t>    </a:t>
            </a:r>
            <a:r>
              <a:rPr lang="en-US" b="1"/>
              <a:t>Journal Entry</a:t>
            </a:r>
            <a:r>
              <a:rPr lang="en-US"/>
              <a:t>:  Prepaid rent………………..6,000</a:t>
            </a:r>
          </a:p>
          <a:p>
            <a:pPr algn="l"/>
            <a:r>
              <a:rPr lang="en-US"/>
              <a:t>                                   Cash……………………            6,000</a:t>
            </a:r>
          </a:p>
          <a:p>
            <a:pPr algn="l"/>
            <a:r>
              <a:rPr lang="en-US"/>
              <a:t>            </a:t>
            </a:r>
            <a:r>
              <a:rPr lang="en-US" b="1"/>
              <a:t> Posting</a:t>
            </a:r>
            <a:r>
              <a:rPr lang="en-US"/>
              <a:t>:</a:t>
            </a:r>
          </a:p>
          <a:p>
            <a:pPr algn="l"/>
            <a:endParaRPr lang="en-US"/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617538" y="3533775"/>
            <a:ext cx="6413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                       Cash                                                         Prepaid Rent</a:t>
            </a:r>
          </a:p>
        </p:txBody>
      </p:sp>
      <p:sp>
        <p:nvSpPr>
          <p:cNvPr id="161800" name="Line 8"/>
          <p:cNvSpPr>
            <a:spLocks noChangeShapeType="1"/>
          </p:cNvSpPr>
          <p:nvPr/>
        </p:nvSpPr>
        <p:spPr bwMode="auto">
          <a:xfrm>
            <a:off x="457200" y="385445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>
            <a:off x="2286000" y="3854450"/>
            <a:ext cx="0" cy="150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>
            <a:off x="4648200" y="385445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>
            <a:off x="6324600" y="385445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1808" name="Text Box 16"/>
          <p:cNvSpPr txBox="1">
            <a:spLocks noChangeArrowheads="1"/>
          </p:cNvSpPr>
          <p:nvPr/>
        </p:nvSpPr>
        <p:spPr bwMode="auto">
          <a:xfrm>
            <a:off x="5105400" y="3962400"/>
            <a:ext cx="1066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6,000</a:t>
            </a:r>
          </a:p>
        </p:txBody>
      </p:sp>
      <p:sp>
        <p:nvSpPr>
          <p:cNvPr id="161809" name="Text Box 17"/>
          <p:cNvSpPr txBox="1">
            <a:spLocks noChangeArrowheads="1"/>
          </p:cNvSpPr>
          <p:nvPr/>
        </p:nvSpPr>
        <p:spPr bwMode="auto">
          <a:xfrm>
            <a:off x="2590800" y="3957638"/>
            <a:ext cx="990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6,000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Prepaid Expenses and </a:t>
            </a:r>
            <a:br>
              <a:rPr lang="en-US" sz="3200"/>
            </a:br>
            <a:r>
              <a:rPr lang="en-US" sz="3200"/>
              <a:t>Depreciation Transactions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2041525" y="23129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533400" y="1643063"/>
            <a:ext cx="80041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      </a:t>
            </a:r>
            <a:r>
              <a:rPr lang="en-US" b="1"/>
              <a:t>Transaction</a:t>
            </a:r>
            <a:r>
              <a:rPr lang="en-US"/>
              <a:t>:  Recognized expiration of rental services, $2,000</a:t>
            </a:r>
          </a:p>
          <a:p>
            <a:pPr algn="l"/>
            <a:r>
              <a:rPr lang="en-US"/>
              <a:t>           </a:t>
            </a:r>
            <a:r>
              <a:rPr lang="en-US" b="1"/>
              <a:t>Analysis</a:t>
            </a:r>
            <a:r>
              <a:rPr lang="en-US"/>
              <a:t> :  The asset </a:t>
            </a:r>
            <a:r>
              <a:rPr lang="en-US" b="1"/>
              <a:t>Prepaid Rent </a:t>
            </a:r>
            <a:r>
              <a:rPr lang="en-US"/>
              <a:t>decreases</a:t>
            </a:r>
          </a:p>
          <a:p>
            <a:pPr algn="l"/>
            <a:r>
              <a:rPr lang="en-US"/>
              <a:t>                              The negative stockholders’ equity account </a:t>
            </a:r>
            <a:r>
              <a:rPr lang="en-US" b="1"/>
              <a:t>Rent Expense</a:t>
            </a:r>
            <a:r>
              <a:rPr lang="en-US"/>
              <a:t> increases</a:t>
            </a:r>
          </a:p>
          <a:p>
            <a:pPr algn="l"/>
            <a:r>
              <a:rPr lang="en-US"/>
              <a:t>    </a:t>
            </a:r>
            <a:r>
              <a:rPr lang="en-US" b="1"/>
              <a:t>Journal Entry</a:t>
            </a:r>
            <a:r>
              <a:rPr lang="en-US"/>
              <a:t>:  Rent expense………………..2,000</a:t>
            </a:r>
          </a:p>
          <a:p>
            <a:pPr algn="l"/>
            <a:r>
              <a:rPr lang="en-US"/>
              <a:t>                                   Prepaid Rent……………..            2,000</a:t>
            </a:r>
          </a:p>
          <a:p>
            <a:pPr algn="l"/>
            <a:r>
              <a:rPr lang="en-US"/>
              <a:t>              </a:t>
            </a:r>
            <a:r>
              <a:rPr lang="en-US" b="1"/>
              <a:t>Posting</a:t>
            </a:r>
            <a:r>
              <a:rPr lang="en-US"/>
              <a:t>:</a:t>
            </a:r>
          </a:p>
          <a:p>
            <a:pPr algn="l"/>
            <a:endParaRPr lang="en-US"/>
          </a:p>
        </p:txBody>
      </p:sp>
      <p:sp>
        <p:nvSpPr>
          <p:cNvPr id="162822" name="Line 6"/>
          <p:cNvSpPr>
            <a:spLocks noChangeShapeType="1"/>
          </p:cNvSpPr>
          <p:nvPr/>
        </p:nvSpPr>
        <p:spPr bwMode="auto">
          <a:xfrm>
            <a:off x="457200" y="3792538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>
            <a:off x="4648200" y="3792538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2825" name="Line 9"/>
          <p:cNvSpPr>
            <a:spLocks noChangeShapeType="1"/>
          </p:cNvSpPr>
          <p:nvPr/>
        </p:nvSpPr>
        <p:spPr bwMode="auto">
          <a:xfrm>
            <a:off x="6477000" y="3792538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1203325" y="3379788"/>
            <a:ext cx="6129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        Prepaid Rent                                                     Rent Expense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1066800" y="3897313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6,000</a:t>
            </a:r>
          </a:p>
        </p:txBody>
      </p:sp>
      <p:sp>
        <p:nvSpPr>
          <p:cNvPr id="162828" name="Oval 12"/>
          <p:cNvSpPr>
            <a:spLocks noChangeArrowheads="1"/>
          </p:cNvSpPr>
          <p:nvPr/>
        </p:nvSpPr>
        <p:spPr bwMode="auto">
          <a:xfrm>
            <a:off x="2667000" y="3895725"/>
            <a:ext cx="914400" cy="3048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2,000</a:t>
            </a:r>
          </a:p>
        </p:txBody>
      </p:sp>
      <p:sp>
        <p:nvSpPr>
          <p:cNvPr id="162829" name="Oval 13"/>
          <p:cNvSpPr>
            <a:spLocks noChangeArrowheads="1"/>
          </p:cNvSpPr>
          <p:nvPr/>
        </p:nvSpPr>
        <p:spPr bwMode="auto">
          <a:xfrm>
            <a:off x="5181600" y="3895725"/>
            <a:ext cx="914400" cy="3048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2,000</a:t>
            </a:r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>
            <a:off x="2286000" y="3810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Prepaid Expenses and </a:t>
            </a:r>
            <a:br>
              <a:rPr lang="en-US" sz="3200"/>
            </a:br>
            <a:r>
              <a:rPr lang="en-US" sz="3200"/>
              <a:t>Depreciation Transactions</a:t>
            </a:r>
          </a:p>
        </p:txBody>
      </p:sp>
      <p:sp>
        <p:nvSpPr>
          <p:cNvPr id="166924" name="Line 12"/>
          <p:cNvSpPr>
            <a:spLocks noChangeShapeType="1"/>
          </p:cNvSpPr>
          <p:nvPr/>
        </p:nvSpPr>
        <p:spPr bwMode="auto">
          <a:xfrm>
            <a:off x="4800600" y="4662488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6926" name="Text Box 14"/>
          <p:cNvSpPr txBox="1">
            <a:spLocks noChangeArrowheads="1"/>
          </p:cNvSpPr>
          <p:nvPr/>
        </p:nvSpPr>
        <p:spPr bwMode="auto">
          <a:xfrm>
            <a:off x="684213" y="4019550"/>
            <a:ext cx="76247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        Accumulated Depreciation,</a:t>
            </a:r>
          </a:p>
          <a:p>
            <a:pPr algn="l"/>
            <a:r>
              <a:rPr lang="en-US"/>
              <a:t>                 Store Equipment                                          Depreciation Expense          </a:t>
            </a:r>
          </a:p>
        </p:txBody>
      </p:sp>
      <p:sp>
        <p:nvSpPr>
          <p:cNvPr id="166938" name="Text Box 26"/>
          <p:cNvSpPr txBox="1">
            <a:spLocks noChangeArrowheads="1"/>
          </p:cNvSpPr>
          <p:nvPr/>
        </p:nvSpPr>
        <p:spPr bwMode="auto">
          <a:xfrm>
            <a:off x="533400" y="1628775"/>
            <a:ext cx="813117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      </a:t>
            </a:r>
            <a:r>
              <a:rPr lang="en-US" b="1"/>
              <a:t>Transaction</a:t>
            </a:r>
            <a:r>
              <a:rPr lang="en-US"/>
              <a:t>:  Recognized depreciation, $100</a:t>
            </a:r>
          </a:p>
          <a:p>
            <a:pPr algn="l"/>
            <a:r>
              <a:rPr lang="en-US"/>
              <a:t>           </a:t>
            </a:r>
            <a:r>
              <a:rPr lang="en-US" b="1"/>
              <a:t>Analysis</a:t>
            </a:r>
            <a:r>
              <a:rPr lang="en-US"/>
              <a:t> :  The asset reduction account </a:t>
            </a:r>
            <a:r>
              <a:rPr lang="en-US" b="1"/>
              <a:t>Accumulated Depreciation, Store </a:t>
            </a:r>
          </a:p>
          <a:p>
            <a:pPr algn="l"/>
            <a:r>
              <a:rPr lang="en-US" b="1"/>
              <a:t>                              Equipment</a:t>
            </a:r>
            <a:r>
              <a:rPr lang="en-US"/>
              <a:t> increases</a:t>
            </a:r>
          </a:p>
          <a:p>
            <a:pPr algn="l"/>
            <a:r>
              <a:rPr lang="en-US"/>
              <a:t>                              The negative stockholders’ equity account </a:t>
            </a:r>
            <a:r>
              <a:rPr lang="en-US" b="1"/>
              <a:t>Depreciation Expense</a:t>
            </a:r>
            <a:r>
              <a:rPr lang="en-US"/>
              <a:t> </a:t>
            </a:r>
          </a:p>
          <a:p>
            <a:pPr algn="l"/>
            <a:r>
              <a:rPr lang="en-US"/>
              <a:t>                               increases</a:t>
            </a:r>
          </a:p>
          <a:p>
            <a:pPr algn="l"/>
            <a:r>
              <a:rPr lang="en-US"/>
              <a:t>    </a:t>
            </a:r>
            <a:r>
              <a:rPr lang="en-US" b="1"/>
              <a:t>Journal Entry</a:t>
            </a:r>
            <a:r>
              <a:rPr lang="en-US"/>
              <a:t>:  Depreciation expense…………………………………………...100</a:t>
            </a:r>
          </a:p>
          <a:p>
            <a:pPr algn="l"/>
            <a:r>
              <a:rPr lang="en-US"/>
              <a:t>                                   Accumulated depreciation, store equipment……………..          100</a:t>
            </a:r>
          </a:p>
          <a:p>
            <a:pPr algn="l"/>
            <a:r>
              <a:rPr lang="en-US"/>
              <a:t>              </a:t>
            </a:r>
            <a:r>
              <a:rPr lang="en-US" b="1"/>
              <a:t>Posting</a:t>
            </a:r>
            <a:r>
              <a:rPr lang="en-US"/>
              <a:t>:</a:t>
            </a:r>
          </a:p>
          <a:p>
            <a:pPr algn="l"/>
            <a:endParaRPr lang="en-US"/>
          </a:p>
        </p:txBody>
      </p:sp>
      <p:sp>
        <p:nvSpPr>
          <p:cNvPr id="166942" name="Line 30"/>
          <p:cNvSpPr>
            <a:spLocks noChangeShapeType="1"/>
          </p:cNvSpPr>
          <p:nvPr/>
        </p:nvSpPr>
        <p:spPr bwMode="auto">
          <a:xfrm>
            <a:off x="2209800" y="4662488"/>
            <a:ext cx="0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6943" name="Line 31"/>
          <p:cNvSpPr>
            <a:spLocks noChangeShapeType="1"/>
          </p:cNvSpPr>
          <p:nvPr/>
        </p:nvSpPr>
        <p:spPr bwMode="auto">
          <a:xfrm>
            <a:off x="685800" y="46609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6944" name="Line 32"/>
          <p:cNvSpPr>
            <a:spLocks noChangeShapeType="1"/>
          </p:cNvSpPr>
          <p:nvPr/>
        </p:nvSpPr>
        <p:spPr bwMode="auto">
          <a:xfrm>
            <a:off x="6553200" y="46767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6951" name="Text Box 39"/>
          <p:cNvSpPr txBox="1">
            <a:spLocks noChangeArrowheads="1"/>
          </p:cNvSpPr>
          <p:nvPr/>
        </p:nvSpPr>
        <p:spPr bwMode="auto">
          <a:xfrm>
            <a:off x="2438400" y="4752975"/>
            <a:ext cx="1219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100</a:t>
            </a:r>
          </a:p>
        </p:txBody>
      </p:sp>
      <p:sp>
        <p:nvSpPr>
          <p:cNvPr id="166952" name="Text Box 40"/>
          <p:cNvSpPr txBox="1">
            <a:spLocks noChangeArrowheads="1"/>
          </p:cNvSpPr>
          <p:nvPr/>
        </p:nvSpPr>
        <p:spPr bwMode="auto">
          <a:xfrm>
            <a:off x="5291138" y="4767263"/>
            <a:ext cx="914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100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70C0"/>
                </a:solidFill>
              </a:rPr>
              <a:t>ASSESSMENT </a:t>
            </a:r>
            <a:r>
              <a:rPr lang="en-US" b="1" i="1" u="sng" dirty="0" smtClean="0">
                <a:solidFill>
                  <a:srgbClr val="0070C0"/>
                </a:solidFill>
              </a:rPr>
              <a:t>n</a:t>
            </a:r>
            <a:r>
              <a:rPr lang="en-US" b="1" u="sng" dirty="0" smtClean="0">
                <a:solidFill>
                  <a:srgbClr val="0070C0"/>
                </a:solidFill>
              </a:rPr>
              <a:t>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en-US" sz="4800" b="1" dirty="0" smtClean="0">
                <a:solidFill>
                  <a:srgbClr val="FF0000"/>
                </a:solidFill>
              </a:rPr>
              <a:t>ASSIGNMENTS</a:t>
            </a:r>
            <a:r>
              <a:rPr lang="en-US" dirty="0" smtClean="0">
                <a:solidFill>
                  <a:srgbClr val="FF0000"/>
                </a:solidFill>
              </a:rPr>
              <a:t>			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90800"/>
            <a:ext cx="807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Prepaid Expenses and </a:t>
            </a:r>
            <a:br>
              <a:rPr lang="en-US" sz="3200"/>
            </a:br>
            <a:r>
              <a:rPr lang="en-US" sz="3200"/>
              <a:t>Depreciation Transactions</a:t>
            </a: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1203325" y="1981200"/>
            <a:ext cx="60944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Asset:                Store Equipment                                      $14,000</a:t>
            </a:r>
          </a:p>
          <a:p>
            <a:pPr algn="l"/>
            <a:r>
              <a:rPr lang="en-US"/>
              <a:t>Contra Asset:    Accumulated depreciation, equipment            100</a:t>
            </a:r>
          </a:p>
          <a:p>
            <a:pPr algn="l"/>
            <a:r>
              <a:rPr lang="en-US"/>
              <a:t>Net asset:          Book value                                               $13,000</a:t>
            </a:r>
          </a:p>
        </p:txBody>
      </p:sp>
      <p:sp>
        <p:nvSpPr>
          <p:cNvPr id="165894" name="Line 6"/>
          <p:cNvSpPr>
            <a:spLocks noChangeShapeType="1"/>
          </p:cNvSpPr>
          <p:nvPr/>
        </p:nvSpPr>
        <p:spPr bwMode="auto">
          <a:xfrm>
            <a:off x="1219200" y="1981200"/>
            <a:ext cx="609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5895" name="Line 7"/>
          <p:cNvSpPr>
            <a:spLocks noChangeShapeType="1"/>
          </p:cNvSpPr>
          <p:nvPr/>
        </p:nvSpPr>
        <p:spPr bwMode="auto">
          <a:xfrm>
            <a:off x="1219200" y="2971800"/>
            <a:ext cx="609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>
            <a:off x="6477000" y="25431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5897" name="Line 9"/>
          <p:cNvSpPr>
            <a:spLocks noChangeShapeType="1"/>
          </p:cNvSpPr>
          <p:nvPr/>
        </p:nvSpPr>
        <p:spPr bwMode="auto">
          <a:xfrm>
            <a:off x="6477000" y="27908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5898" name="Line 10"/>
          <p:cNvSpPr>
            <a:spLocks noChangeShapeType="1"/>
          </p:cNvSpPr>
          <p:nvPr/>
        </p:nvSpPr>
        <p:spPr bwMode="auto">
          <a:xfrm>
            <a:off x="6477000" y="2743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5900" name="Text Box 12"/>
          <p:cNvSpPr txBox="1">
            <a:spLocks noChangeArrowheads="1"/>
          </p:cNvSpPr>
          <p:nvPr/>
        </p:nvSpPr>
        <p:spPr bwMode="auto">
          <a:xfrm>
            <a:off x="1066800" y="3503613"/>
            <a:ext cx="7162800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2800" dirty="0"/>
              <a:t>The </a:t>
            </a:r>
            <a:r>
              <a:rPr lang="en-US" sz="2800" b="1" dirty="0"/>
              <a:t>book value</a:t>
            </a:r>
            <a:r>
              <a:rPr lang="en-US" sz="2800" dirty="0"/>
              <a:t> or </a:t>
            </a:r>
            <a:r>
              <a:rPr lang="en-US" sz="2800" b="1" dirty="0"/>
              <a:t>carrying value</a:t>
            </a:r>
            <a:r>
              <a:rPr lang="en-US" sz="2800" dirty="0"/>
              <a:t> is the balance of an account minus the value of any contra accounts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the Trial Balance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A trial balance is a list of all the accounts with their balances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The purpose of the trial balance is twofold: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Proving whether the total debits equal the total credits in the ledger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Summarizing  the balances in the ledger accounts in preparation to construct the financial statements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the Trial Balance</a:t>
            </a:r>
          </a:p>
        </p:txBody>
      </p:sp>
      <p:graphicFrame>
        <p:nvGraphicFramePr>
          <p:cNvPr id="171013" name="Object 5"/>
          <p:cNvGraphicFramePr>
            <a:graphicFrameLocks noChangeAspect="1"/>
          </p:cNvGraphicFramePr>
          <p:nvPr>
            <p:ph idx="1"/>
          </p:nvPr>
        </p:nvGraphicFramePr>
        <p:xfrm>
          <a:off x="1549400" y="1828800"/>
          <a:ext cx="5668963" cy="3957638"/>
        </p:xfrm>
        <a:graphic>
          <a:graphicData uri="http://schemas.openxmlformats.org/presentationml/2006/ole">
            <p:oleObj spid="_x0000_s6146" name="Document" r:id="rId3" imgW="5830899" imgH="4071138" progId="Word.Document.8">
              <p:embed/>
            </p:oleObj>
          </a:graphicData>
        </a:graphic>
      </p:graphicFrame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1447800" y="6043613"/>
            <a:ext cx="6553200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</a:pPr>
            <a:r>
              <a:rPr lang="en-US" sz="1200"/>
              <a:t>*Retained earnings in the trial balance does not yet reflect the income for the period</a:t>
            </a:r>
          </a:p>
          <a:p>
            <a:pPr>
              <a:spcBef>
                <a:spcPct val="50000"/>
              </a:spcBef>
            </a:pPr>
            <a:endParaRPr lang="en-US" sz="1200"/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6781800" y="4267200"/>
            <a:ext cx="304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the Trial Balance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The trial balance is prepared with the accounts in the following order: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Asset accounts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Liability accounts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Stockholders’ equity accounts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Revenue accounts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Expense accounts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The trial balance is the springboard for preparing the balance sheet and the income statement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Deriving Financial Statements </a:t>
            </a:r>
            <a:br>
              <a:rPr lang="en-US" sz="3200"/>
            </a:br>
            <a:r>
              <a:rPr lang="en-US" sz="3200"/>
              <a:t>from the Trial Balance</a:t>
            </a:r>
          </a:p>
        </p:txBody>
      </p:sp>
      <p:graphicFrame>
        <p:nvGraphicFramePr>
          <p:cNvPr id="174085" name="Object 5"/>
          <p:cNvGraphicFramePr>
            <a:graphicFrameLocks noChangeAspect="1"/>
          </p:cNvGraphicFramePr>
          <p:nvPr>
            <p:ph idx="1"/>
          </p:nvPr>
        </p:nvGraphicFramePr>
        <p:xfrm>
          <a:off x="1655763" y="1827213"/>
          <a:ext cx="5830887" cy="4070350"/>
        </p:xfrm>
        <a:graphic>
          <a:graphicData uri="http://schemas.openxmlformats.org/presentationml/2006/ole">
            <p:oleObj spid="_x0000_s7170" name="Document" r:id="rId3" imgW="5830899" imgH="4071138" progId="Word.Document.8">
              <p:embed/>
            </p:oleObj>
          </a:graphicData>
        </a:graphic>
      </p:graphicFrame>
      <p:sp>
        <p:nvSpPr>
          <p:cNvPr id="174089" name="AutoShape 9"/>
          <p:cNvSpPr>
            <a:spLocks/>
          </p:cNvSpPr>
          <p:nvPr/>
        </p:nvSpPr>
        <p:spPr bwMode="auto">
          <a:xfrm>
            <a:off x="7086600" y="2057400"/>
            <a:ext cx="228600" cy="2514600"/>
          </a:xfrm>
          <a:prstGeom prst="rightBrace">
            <a:avLst>
              <a:gd name="adj1" fmla="val 91667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7391400" y="3000375"/>
            <a:ext cx="12192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3300"/>
                </a:solidFill>
              </a:rPr>
              <a:t>Balance Sheet</a:t>
            </a:r>
          </a:p>
        </p:txBody>
      </p:sp>
      <p:sp>
        <p:nvSpPr>
          <p:cNvPr id="174091" name="AutoShape 11"/>
          <p:cNvSpPr>
            <a:spLocks/>
          </p:cNvSpPr>
          <p:nvPr/>
        </p:nvSpPr>
        <p:spPr bwMode="auto">
          <a:xfrm>
            <a:off x="7100888" y="4648200"/>
            <a:ext cx="228600" cy="838200"/>
          </a:xfrm>
          <a:prstGeom prst="rightBrace">
            <a:avLst>
              <a:gd name="adj1" fmla="val 30556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7348538" y="4800600"/>
            <a:ext cx="13716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3300"/>
                </a:solidFill>
              </a:rPr>
              <a:t>Income Statement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 the Accounts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Closing the accounts has two purposes: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It transfers the balances of the “temporary” stockholders’ equity accounts (revenues and expenses) to the “permanent” stockholders’ equity account (retained earnings)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It makes the revenues and expense accounts have a zero balance, which readies them for the next period’s transactions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CLOSING THE ACCOUNTS</a:t>
            </a:r>
            <a:endParaRPr lang="en-US" dirty="0"/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533400" y="1246188"/>
            <a:ext cx="1722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Cost of Goods Sold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76200" y="1779588"/>
            <a:ext cx="2538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Bal.  100,000      C2   100,000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990600" y="54816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0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762000" y="3043238"/>
            <a:ext cx="1298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Rent Expense</a:t>
            </a: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76200" y="3424238"/>
            <a:ext cx="2538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Bal.      2,000      C2       2,000</a:t>
            </a: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76200" y="5100638"/>
            <a:ext cx="2538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Bal.         100      C2          100</a:t>
            </a: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914400" y="2133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0</a:t>
            </a:r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914400" y="38100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0</a:t>
            </a:r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381000" y="4643438"/>
            <a:ext cx="191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Depreciation Expense</a:t>
            </a:r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>
            <a:off x="1295400" y="1600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52" name="Line 24"/>
          <p:cNvSpPr>
            <a:spLocks noChangeShapeType="1"/>
          </p:cNvSpPr>
          <p:nvPr/>
        </p:nvSpPr>
        <p:spPr bwMode="auto">
          <a:xfrm>
            <a:off x="1295400" y="3352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>
            <a:off x="1295400" y="4953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54" name="Line 26"/>
          <p:cNvSpPr>
            <a:spLocks noChangeShapeType="1"/>
          </p:cNvSpPr>
          <p:nvPr/>
        </p:nvSpPr>
        <p:spPr bwMode="auto">
          <a:xfrm>
            <a:off x="25908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55" name="Line 27"/>
          <p:cNvSpPr>
            <a:spLocks noChangeShapeType="1"/>
          </p:cNvSpPr>
          <p:nvPr/>
        </p:nvSpPr>
        <p:spPr bwMode="auto">
          <a:xfrm>
            <a:off x="2590800" y="52435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57" name="Line 29"/>
          <p:cNvSpPr>
            <a:spLocks noChangeShapeType="1"/>
          </p:cNvSpPr>
          <p:nvPr/>
        </p:nvSpPr>
        <p:spPr bwMode="auto">
          <a:xfrm>
            <a:off x="2971800" y="1905000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58" name="Text Box 30"/>
          <p:cNvSpPr txBox="1">
            <a:spLocks noChangeArrowheads="1"/>
          </p:cNvSpPr>
          <p:nvPr/>
        </p:nvSpPr>
        <p:spPr bwMode="auto">
          <a:xfrm>
            <a:off x="4065588" y="3048000"/>
            <a:ext cx="16369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dirty="0"/>
              <a:t>Income </a:t>
            </a:r>
            <a:r>
              <a:rPr lang="en-US" sz="1400" dirty="0" smtClean="0"/>
              <a:t>Statement</a:t>
            </a:r>
            <a:endParaRPr lang="en-US" sz="1400" dirty="0"/>
          </a:p>
        </p:txBody>
      </p:sp>
      <p:sp>
        <p:nvSpPr>
          <p:cNvPr id="176159" name="Text Box 31"/>
          <p:cNvSpPr txBox="1">
            <a:spLocks noChangeArrowheads="1"/>
          </p:cNvSpPr>
          <p:nvPr/>
        </p:nvSpPr>
        <p:spPr bwMode="auto">
          <a:xfrm>
            <a:off x="3429000" y="3429000"/>
            <a:ext cx="2705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C2     102,100       C1    160,000</a:t>
            </a:r>
          </a:p>
        </p:txBody>
      </p:sp>
      <p:sp>
        <p:nvSpPr>
          <p:cNvPr id="176160" name="Text Box 32"/>
          <p:cNvSpPr txBox="1">
            <a:spLocks noChangeArrowheads="1"/>
          </p:cNvSpPr>
          <p:nvPr/>
        </p:nvSpPr>
        <p:spPr bwMode="auto">
          <a:xfrm>
            <a:off x="7372350" y="3043238"/>
            <a:ext cx="62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dirty="0"/>
              <a:t>Sales</a:t>
            </a:r>
          </a:p>
        </p:txBody>
      </p:sp>
      <p:sp>
        <p:nvSpPr>
          <p:cNvPr id="176161" name="Text Box 33"/>
          <p:cNvSpPr txBox="1">
            <a:spLocks noChangeArrowheads="1"/>
          </p:cNvSpPr>
          <p:nvPr/>
        </p:nvSpPr>
        <p:spPr bwMode="auto">
          <a:xfrm>
            <a:off x="6229350" y="3429000"/>
            <a:ext cx="2686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    C1    160,000     Bal. 160,000</a:t>
            </a:r>
          </a:p>
        </p:txBody>
      </p:sp>
      <p:sp>
        <p:nvSpPr>
          <p:cNvPr id="176165" name="Line 37"/>
          <p:cNvSpPr>
            <a:spLocks noChangeShapeType="1"/>
          </p:cNvSpPr>
          <p:nvPr/>
        </p:nvSpPr>
        <p:spPr bwMode="auto">
          <a:xfrm>
            <a:off x="7696200" y="3352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66" name="Line 38"/>
          <p:cNvSpPr>
            <a:spLocks noChangeShapeType="1"/>
          </p:cNvSpPr>
          <p:nvPr/>
        </p:nvSpPr>
        <p:spPr bwMode="auto">
          <a:xfrm>
            <a:off x="76200" y="5457825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67" name="Line 39"/>
          <p:cNvSpPr>
            <a:spLocks noChangeShapeType="1"/>
          </p:cNvSpPr>
          <p:nvPr/>
        </p:nvSpPr>
        <p:spPr bwMode="auto">
          <a:xfrm>
            <a:off x="76200" y="2057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68" name="Line 40"/>
          <p:cNvSpPr>
            <a:spLocks noChangeShapeType="1"/>
          </p:cNvSpPr>
          <p:nvPr/>
        </p:nvSpPr>
        <p:spPr bwMode="auto">
          <a:xfrm>
            <a:off x="76200" y="2105025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69" name="Line 41"/>
          <p:cNvSpPr>
            <a:spLocks noChangeShapeType="1"/>
          </p:cNvSpPr>
          <p:nvPr/>
        </p:nvSpPr>
        <p:spPr bwMode="auto">
          <a:xfrm>
            <a:off x="76200" y="49530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70" name="Line 42"/>
          <p:cNvSpPr>
            <a:spLocks noChangeShapeType="1"/>
          </p:cNvSpPr>
          <p:nvPr/>
        </p:nvSpPr>
        <p:spPr bwMode="auto">
          <a:xfrm>
            <a:off x="76200" y="3733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71" name="Line 43"/>
          <p:cNvSpPr>
            <a:spLocks noChangeShapeType="1"/>
          </p:cNvSpPr>
          <p:nvPr/>
        </p:nvSpPr>
        <p:spPr bwMode="auto">
          <a:xfrm>
            <a:off x="76200" y="3781425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72" name="Line 44"/>
          <p:cNvSpPr>
            <a:spLocks noChangeShapeType="1"/>
          </p:cNvSpPr>
          <p:nvPr/>
        </p:nvSpPr>
        <p:spPr bwMode="auto">
          <a:xfrm>
            <a:off x="76200" y="3352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73" name="Line 45"/>
          <p:cNvSpPr>
            <a:spLocks noChangeShapeType="1"/>
          </p:cNvSpPr>
          <p:nvPr/>
        </p:nvSpPr>
        <p:spPr bwMode="auto">
          <a:xfrm>
            <a:off x="76200" y="15240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74" name="Line 46"/>
          <p:cNvSpPr>
            <a:spLocks noChangeShapeType="1"/>
          </p:cNvSpPr>
          <p:nvPr/>
        </p:nvSpPr>
        <p:spPr bwMode="auto">
          <a:xfrm>
            <a:off x="76200" y="5410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75" name="Line 47"/>
          <p:cNvSpPr>
            <a:spLocks noChangeShapeType="1"/>
          </p:cNvSpPr>
          <p:nvPr/>
        </p:nvSpPr>
        <p:spPr bwMode="auto">
          <a:xfrm>
            <a:off x="3429000" y="3352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76" name="Line 48"/>
          <p:cNvSpPr>
            <a:spLocks noChangeShapeType="1"/>
          </p:cNvSpPr>
          <p:nvPr/>
        </p:nvSpPr>
        <p:spPr bwMode="auto">
          <a:xfrm>
            <a:off x="3429000" y="3962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77" name="Line 49"/>
          <p:cNvSpPr>
            <a:spLocks noChangeShapeType="1"/>
          </p:cNvSpPr>
          <p:nvPr/>
        </p:nvSpPr>
        <p:spPr bwMode="auto">
          <a:xfrm>
            <a:off x="3429000" y="4010025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78" name="Line 50"/>
          <p:cNvSpPr>
            <a:spLocks noChangeShapeType="1"/>
          </p:cNvSpPr>
          <p:nvPr/>
        </p:nvSpPr>
        <p:spPr bwMode="auto">
          <a:xfrm>
            <a:off x="6477000" y="3352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79" name="Line 51"/>
          <p:cNvSpPr>
            <a:spLocks noChangeShapeType="1"/>
          </p:cNvSpPr>
          <p:nvPr/>
        </p:nvSpPr>
        <p:spPr bwMode="auto">
          <a:xfrm>
            <a:off x="6477000" y="3733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80" name="Line 52"/>
          <p:cNvSpPr>
            <a:spLocks noChangeShapeType="1"/>
          </p:cNvSpPr>
          <p:nvPr/>
        </p:nvSpPr>
        <p:spPr bwMode="auto">
          <a:xfrm>
            <a:off x="6477000" y="3781425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81" name="Line 53"/>
          <p:cNvSpPr>
            <a:spLocks noChangeShapeType="1"/>
          </p:cNvSpPr>
          <p:nvPr/>
        </p:nvSpPr>
        <p:spPr bwMode="auto">
          <a:xfrm>
            <a:off x="2590800" y="358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82" name="Text Box 54"/>
          <p:cNvSpPr txBox="1">
            <a:spLocks noChangeArrowheads="1"/>
          </p:cNvSpPr>
          <p:nvPr/>
        </p:nvSpPr>
        <p:spPr bwMode="auto">
          <a:xfrm>
            <a:off x="5867400" y="403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0</a:t>
            </a:r>
          </a:p>
        </p:txBody>
      </p:sp>
      <p:sp>
        <p:nvSpPr>
          <p:cNvPr id="176183" name="Text Box 55"/>
          <p:cNvSpPr txBox="1">
            <a:spLocks noChangeArrowheads="1"/>
          </p:cNvSpPr>
          <p:nvPr/>
        </p:nvSpPr>
        <p:spPr bwMode="auto">
          <a:xfrm>
            <a:off x="4087813" y="4648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Retained Income</a:t>
            </a:r>
          </a:p>
        </p:txBody>
      </p:sp>
      <p:sp>
        <p:nvSpPr>
          <p:cNvPr id="176184" name="Text Box 56"/>
          <p:cNvSpPr txBox="1">
            <a:spLocks noChangeArrowheads="1"/>
          </p:cNvSpPr>
          <p:nvPr/>
        </p:nvSpPr>
        <p:spPr bwMode="auto">
          <a:xfrm>
            <a:off x="4419600" y="5029200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         Bal                     0</a:t>
            </a:r>
          </a:p>
        </p:txBody>
      </p:sp>
      <p:sp>
        <p:nvSpPr>
          <p:cNvPr id="176185" name="Line 57"/>
          <p:cNvSpPr>
            <a:spLocks noChangeShapeType="1"/>
          </p:cNvSpPr>
          <p:nvPr/>
        </p:nvSpPr>
        <p:spPr bwMode="auto">
          <a:xfrm>
            <a:off x="3527425" y="4953000"/>
            <a:ext cx="287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89" name="Line 61"/>
          <p:cNvSpPr>
            <a:spLocks noChangeShapeType="1"/>
          </p:cNvSpPr>
          <p:nvPr/>
        </p:nvSpPr>
        <p:spPr bwMode="auto">
          <a:xfrm>
            <a:off x="4800600" y="3352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90" name="Line 62"/>
          <p:cNvSpPr>
            <a:spLocks noChangeShapeType="1"/>
          </p:cNvSpPr>
          <p:nvPr/>
        </p:nvSpPr>
        <p:spPr bwMode="auto">
          <a:xfrm>
            <a:off x="4800600" y="4953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94" name="Text Box 66"/>
          <p:cNvSpPr txBox="1">
            <a:spLocks noChangeArrowheads="1"/>
          </p:cNvSpPr>
          <p:nvPr/>
        </p:nvSpPr>
        <p:spPr bwMode="auto">
          <a:xfrm>
            <a:off x="4860925" y="5241925"/>
            <a:ext cx="163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C3          57,900</a:t>
            </a:r>
          </a:p>
        </p:txBody>
      </p:sp>
      <p:sp>
        <p:nvSpPr>
          <p:cNvPr id="176195" name="Text Box 67"/>
          <p:cNvSpPr txBox="1">
            <a:spLocks noChangeArrowheads="1"/>
          </p:cNvSpPr>
          <p:nvPr/>
        </p:nvSpPr>
        <p:spPr bwMode="auto">
          <a:xfrm>
            <a:off x="3413125" y="3641725"/>
            <a:ext cx="1349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C3     57,900</a:t>
            </a:r>
          </a:p>
        </p:txBody>
      </p:sp>
      <p:sp>
        <p:nvSpPr>
          <p:cNvPr id="176196" name="Text Box 68"/>
          <p:cNvSpPr txBox="1">
            <a:spLocks noChangeArrowheads="1"/>
          </p:cNvSpPr>
          <p:nvPr/>
        </p:nvSpPr>
        <p:spPr bwMode="auto">
          <a:xfrm>
            <a:off x="4876800" y="5607050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New bal. 57,900</a:t>
            </a:r>
          </a:p>
        </p:txBody>
      </p:sp>
      <p:sp>
        <p:nvSpPr>
          <p:cNvPr id="176197" name="Line 69"/>
          <p:cNvSpPr>
            <a:spLocks noChangeShapeType="1"/>
          </p:cNvSpPr>
          <p:nvPr/>
        </p:nvSpPr>
        <p:spPr bwMode="auto">
          <a:xfrm>
            <a:off x="3527425" y="5562600"/>
            <a:ext cx="287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98" name="Line 70"/>
          <p:cNvSpPr>
            <a:spLocks noChangeShapeType="1"/>
          </p:cNvSpPr>
          <p:nvPr/>
        </p:nvSpPr>
        <p:spPr bwMode="auto">
          <a:xfrm>
            <a:off x="3505200" y="5610225"/>
            <a:ext cx="287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199" name="Text Box 71"/>
          <p:cNvSpPr txBox="1">
            <a:spLocks noChangeArrowheads="1"/>
          </p:cNvSpPr>
          <p:nvPr/>
        </p:nvSpPr>
        <p:spPr bwMode="auto">
          <a:xfrm>
            <a:off x="8632825" y="38100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0</a:t>
            </a:r>
          </a:p>
        </p:txBody>
      </p:sp>
      <p:sp>
        <p:nvSpPr>
          <p:cNvPr id="176200" name="Line 72"/>
          <p:cNvSpPr>
            <a:spLocks noChangeShapeType="1"/>
          </p:cNvSpPr>
          <p:nvPr/>
        </p:nvSpPr>
        <p:spPr bwMode="auto">
          <a:xfrm>
            <a:off x="3124200" y="3657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202" name="Line 74"/>
          <p:cNvSpPr>
            <a:spLocks noChangeShapeType="1"/>
          </p:cNvSpPr>
          <p:nvPr/>
        </p:nvSpPr>
        <p:spPr bwMode="auto">
          <a:xfrm>
            <a:off x="3124200" y="4114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203" name="Line 75"/>
          <p:cNvSpPr>
            <a:spLocks noChangeShapeType="1"/>
          </p:cNvSpPr>
          <p:nvPr/>
        </p:nvSpPr>
        <p:spPr bwMode="auto">
          <a:xfrm>
            <a:off x="3124200" y="44958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204" name="Line 76"/>
          <p:cNvSpPr>
            <a:spLocks noChangeShapeType="1"/>
          </p:cNvSpPr>
          <p:nvPr/>
        </p:nvSpPr>
        <p:spPr bwMode="auto">
          <a:xfrm>
            <a:off x="6629400" y="4495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206" name="Line 78"/>
          <p:cNvSpPr>
            <a:spLocks noChangeShapeType="1"/>
          </p:cNvSpPr>
          <p:nvPr/>
        </p:nvSpPr>
        <p:spPr bwMode="auto">
          <a:xfrm flipH="1">
            <a:off x="6477000" y="541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208" name="Line 80"/>
          <p:cNvSpPr>
            <a:spLocks noChangeShapeType="1"/>
          </p:cNvSpPr>
          <p:nvPr/>
        </p:nvSpPr>
        <p:spPr bwMode="auto">
          <a:xfrm flipH="1">
            <a:off x="6067425" y="3581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6209" name="Text Box 81"/>
          <p:cNvSpPr txBox="1">
            <a:spLocks noChangeArrowheads="1"/>
          </p:cNvSpPr>
          <p:nvPr/>
        </p:nvSpPr>
        <p:spPr bwMode="auto">
          <a:xfrm>
            <a:off x="5029200" y="1066801"/>
            <a:ext cx="3886200" cy="2054409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/>
              <a:t>There are three closing entries:</a:t>
            </a:r>
          </a:p>
          <a:p>
            <a:pPr algn="l">
              <a:spcBef>
                <a:spcPct val="50000"/>
              </a:spcBef>
            </a:pPr>
            <a:r>
              <a:rPr lang="en-US" sz="1500" b="1" dirty="0"/>
              <a:t>C1: Close all revenue </a:t>
            </a:r>
            <a:r>
              <a:rPr lang="en-US" sz="1500" b="1" dirty="0" smtClean="0"/>
              <a:t>accounts to Income Statement</a:t>
            </a:r>
            <a:endParaRPr lang="en-US" sz="1500" b="1" dirty="0"/>
          </a:p>
          <a:p>
            <a:pPr algn="l">
              <a:spcBef>
                <a:spcPct val="50000"/>
              </a:spcBef>
            </a:pPr>
            <a:r>
              <a:rPr lang="en-US" sz="1500" b="1" dirty="0"/>
              <a:t>C2: Close all expense </a:t>
            </a:r>
            <a:r>
              <a:rPr lang="en-US" sz="1500" b="1" dirty="0" smtClean="0"/>
              <a:t>accounts to Income Statement</a:t>
            </a:r>
          </a:p>
          <a:p>
            <a:pPr algn="l">
              <a:spcBef>
                <a:spcPct val="50000"/>
              </a:spcBef>
            </a:pPr>
            <a:r>
              <a:rPr lang="en-US" sz="1500" b="1" dirty="0" smtClean="0"/>
              <a:t>C3: Transfer the Profit/Loss to Retained Earnings</a:t>
            </a:r>
            <a:endParaRPr lang="en-US" sz="1500" b="1" dirty="0"/>
          </a:p>
        </p:txBody>
      </p:sp>
      <p:sp>
        <p:nvSpPr>
          <p:cNvPr id="59" name="Footer Placeholder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 the Accounts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533400" y="1447800"/>
            <a:ext cx="77295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C1. </a:t>
            </a:r>
            <a:r>
              <a:rPr lang="en-US" b="1" dirty="0"/>
              <a:t>Transaction</a:t>
            </a:r>
            <a:r>
              <a:rPr lang="en-US" dirty="0"/>
              <a:t>:  Clerical procedure of transferring the ending balances of revenue</a:t>
            </a:r>
          </a:p>
          <a:p>
            <a:pPr algn="l"/>
            <a:r>
              <a:rPr lang="en-US" dirty="0"/>
              <a:t>                              accounts to the Income </a:t>
            </a:r>
            <a:r>
              <a:rPr lang="en-US" dirty="0" smtClean="0"/>
              <a:t>Statement</a:t>
            </a:r>
            <a:endParaRPr lang="en-US" dirty="0"/>
          </a:p>
          <a:p>
            <a:pPr algn="l"/>
            <a:r>
              <a:rPr lang="en-US" dirty="0"/>
              <a:t>           </a:t>
            </a:r>
            <a:r>
              <a:rPr lang="en-US" b="1" dirty="0"/>
              <a:t>Analysis</a:t>
            </a:r>
            <a:r>
              <a:rPr lang="en-US" dirty="0"/>
              <a:t> :   The stockholders' equity account </a:t>
            </a:r>
            <a:r>
              <a:rPr lang="en-US" b="1" dirty="0"/>
              <a:t>Sales</a:t>
            </a:r>
            <a:r>
              <a:rPr lang="en-US" dirty="0"/>
              <a:t> decreases to zero</a:t>
            </a:r>
          </a:p>
          <a:p>
            <a:pPr algn="l"/>
            <a:r>
              <a:rPr lang="en-US" dirty="0"/>
              <a:t>                               The stockholders’ equity account </a:t>
            </a:r>
            <a:r>
              <a:rPr lang="en-US" b="1" dirty="0"/>
              <a:t>Income Summary</a:t>
            </a:r>
            <a:r>
              <a:rPr lang="en-US" dirty="0"/>
              <a:t> increases</a:t>
            </a:r>
          </a:p>
          <a:p>
            <a:pPr algn="l"/>
            <a:r>
              <a:rPr lang="en-US" dirty="0"/>
              <a:t>    </a:t>
            </a:r>
            <a:r>
              <a:rPr lang="en-US" b="1" dirty="0"/>
              <a:t>Journal Entry</a:t>
            </a:r>
            <a:r>
              <a:rPr lang="en-US" dirty="0"/>
              <a:t>:   Sales………………………160,000</a:t>
            </a:r>
          </a:p>
          <a:p>
            <a:pPr algn="l"/>
            <a:r>
              <a:rPr lang="en-US" dirty="0"/>
              <a:t>                                     Income </a:t>
            </a:r>
            <a:r>
              <a:rPr lang="en-US" dirty="0" smtClean="0"/>
              <a:t>Statement……                 </a:t>
            </a:r>
            <a:r>
              <a:rPr lang="en-US" dirty="0"/>
              <a:t>160,000</a:t>
            </a: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533400" y="3711575"/>
            <a:ext cx="823436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C2. </a:t>
            </a:r>
            <a:r>
              <a:rPr lang="en-US" b="1" dirty="0"/>
              <a:t>Transaction</a:t>
            </a:r>
            <a:r>
              <a:rPr lang="en-US" dirty="0"/>
              <a:t>:  Clerical procedure of transferring the ending balances of expense</a:t>
            </a:r>
          </a:p>
          <a:p>
            <a:pPr algn="l"/>
            <a:r>
              <a:rPr lang="en-US" dirty="0"/>
              <a:t>                              accounts to the Income </a:t>
            </a:r>
            <a:r>
              <a:rPr lang="en-US" dirty="0" smtClean="0"/>
              <a:t>Statement</a:t>
            </a:r>
            <a:endParaRPr lang="en-US" dirty="0"/>
          </a:p>
          <a:p>
            <a:pPr algn="l"/>
            <a:r>
              <a:rPr lang="en-US" dirty="0"/>
              <a:t>            </a:t>
            </a:r>
            <a:r>
              <a:rPr lang="en-US" b="1" dirty="0"/>
              <a:t>Analysis</a:t>
            </a:r>
            <a:r>
              <a:rPr lang="en-US" dirty="0"/>
              <a:t> :  The negative stockholders’ equity (expense) accounts </a:t>
            </a:r>
            <a:r>
              <a:rPr lang="en-US" b="1" dirty="0"/>
              <a:t>Cost of Goods</a:t>
            </a:r>
          </a:p>
          <a:p>
            <a:pPr algn="l"/>
            <a:r>
              <a:rPr lang="en-US" dirty="0"/>
              <a:t>                              </a:t>
            </a:r>
            <a:r>
              <a:rPr lang="en-US" b="1" dirty="0"/>
              <a:t>Sold</a:t>
            </a:r>
            <a:r>
              <a:rPr lang="en-US" dirty="0"/>
              <a:t>, </a:t>
            </a:r>
            <a:r>
              <a:rPr lang="en-US" b="1" dirty="0"/>
              <a:t>Rent Expense</a:t>
            </a:r>
            <a:r>
              <a:rPr lang="en-US" dirty="0"/>
              <a:t>, etc. decrease to zero</a:t>
            </a:r>
          </a:p>
          <a:p>
            <a:pPr algn="l"/>
            <a:r>
              <a:rPr lang="en-US" dirty="0"/>
              <a:t>                              The stockholders’ equity account </a:t>
            </a:r>
            <a:r>
              <a:rPr lang="en-US" b="1" dirty="0"/>
              <a:t>Income Summary</a:t>
            </a:r>
            <a:r>
              <a:rPr lang="en-US" dirty="0"/>
              <a:t> decreases</a:t>
            </a:r>
          </a:p>
          <a:p>
            <a:pPr algn="l"/>
            <a:r>
              <a:rPr lang="en-US" dirty="0"/>
              <a:t>    </a:t>
            </a:r>
            <a:r>
              <a:rPr lang="en-US" b="1" dirty="0"/>
              <a:t>Journal Entry</a:t>
            </a:r>
            <a:r>
              <a:rPr lang="en-US" dirty="0"/>
              <a:t>:  Income </a:t>
            </a:r>
            <a:r>
              <a:rPr lang="en-US" dirty="0" smtClean="0"/>
              <a:t>Statement……………</a:t>
            </a:r>
            <a:r>
              <a:rPr lang="en-US" dirty="0"/>
              <a:t>102,100</a:t>
            </a:r>
          </a:p>
          <a:p>
            <a:pPr algn="l"/>
            <a:r>
              <a:rPr lang="en-US" dirty="0"/>
              <a:t>                                   Cost of goods sold……….                 100,000</a:t>
            </a:r>
          </a:p>
          <a:p>
            <a:pPr algn="l"/>
            <a:r>
              <a:rPr lang="en-US" dirty="0"/>
              <a:t>                                   Rent expense…………….                     2,000</a:t>
            </a:r>
          </a:p>
          <a:p>
            <a:pPr algn="l"/>
            <a:r>
              <a:rPr lang="en-US" dirty="0"/>
              <a:t>                                   Depreciation expense……                       100</a:t>
            </a:r>
          </a:p>
          <a:p>
            <a:pPr algn="l"/>
            <a:r>
              <a:rPr lang="en-US" dirty="0"/>
              <a:t>        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Accounts</a:t>
            </a: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72052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C3. </a:t>
            </a:r>
            <a:r>
              <a:rPr lang="en-US" b="1" dirty="0"/>
              <a:t>Transaction</a:t>
            </a:r>
            <a:r>
              <a:rPr lang="en-US" dirty="0"/>
              <a:t>:  Clerical procedure of transferring the </a:t>
            </a:r>
            <a:r>
              <a:rPr lang="en-US" dirty="0" smtClean="0"/>
              <a:t>FINAL RESULT of </a:t>
            </a:r>
            <a:r>
              <a:rPr lang="en-US" dirty="0"/>
              <a:t>Income</a:t>
            </a:r>
          </a:p>
          <a:p>
            <a:pPr algn="l"/>
            <a:r>
              <a:rPr lang="en-US" dirty="0"/>
              <a:t>                              </a:t>
            </a:r>
            <a:r>
              <a:rPr lang="en-US" dirty="0" smtClean="0"/>
              <a:t>Statement (PROFIT/LOSS) to </a:t>
            </a:r>
            <a:r>
              <a:rPr lang="en-US" dirty="0"/>
              <a:t>the Retained Earnings </a:t>
            </a:r>
            <a:r>
              <a:rPr lang="en-US" dirty="0" smtClean="0"/>
              <a:t>account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          </a:t>
            </a:r>
            <a:r>
              <a:rPr lang="en-US" b="1" dirty="0"/>
              <a:t>Analysis</a:t>
            </a:r>
            <a:r>
              <a:rPr lang="en-US" dirty="0"/>
              <a:t> :  </a:t>
            </a:r>
            <a:r>
              <a:rPr lang="en-US" dirty="0" smtClean="0"/>
              <a:t>Income Statement decreases </a:t>
            </a:r>
            <a:r>
              <a:rPr lang="en-US" dirty="0"/>
              <a:t>to zero</a:t>
            </a:r>
          </a:p>
          <a:p>
            <a:pPr algn="l"/>
            <a:r>
              <a:rPr lang="en-US" dirty="0"/>
              <a:t>                              </a:t>
            </a:r>
            <a:r>
              <a:rPr lang="en-US" dirty="0" smtClean="0"/>
              <a:t>The </a:t>
            </a:r>
            <a:r>
              <a:rPr lang="en-US" dirty="0"/>
              <a:t>stockholders’ equity account </a:t>
            </a:r>
            <a:r>
              <a:rPr lang="en-US" b="1" dirty="0"/>
              <a:t>Retained Earnings</a:t>
            </a:r>
            <a:r>
              <a:rPr lang="en-US" dirty="0"/>
              <a:t> </a:t>
            </a:r>
            <a:r>
              <a:rPr lang="en-US" dirty="0" smtClean="0"/>
              <a:t>increases/Decreases</a:t>
            </a:r>
          </a:p>
          <a:p>
            <a:pPr algn="l"/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IN CASE OF PROFIT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   </a:t>
            </a:r>
            <a:r>
              <a:rPr lang="en-US" b="1" dirty="0"/>
              <a:t>Journal Entry</a:t>
            </a:r>
            <a:r>
              <a:rPr lang="en-US" dirty="0"/>
              <a:t>:   Income </a:t>
            </a:r>
            <a:r>
              <a:rPr lang="en-US" dirty="0" smtClean="0"/>
              <a:t>Statement…………</a:t>
            </a:r>
            <a:r>
              <a:rPr lang="en-US" dirty="0"/>
              <a:t>57,000</a:t>
            </a:r>
          </a:p>
          <a:p>
            <a:pPr algn="l"/>
            <a:r>
              <a:rPr lang="en-US" dirty="0"/>
              <a:t>                                     Retained earnings……                 </a:t>
            </a:r>
            <a:r>
              <a:rPr lang="en-US" dirty="0" smtClean="0"/>
              <a:t>57,000</a:t>
            </a:r>
          </a:p>
          <a:p>
            <a:pPr algn="l"/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IN CASE OF LOSS</a:t>
            </a:r>
          </a:p>
          <a:p>
            <a:pPr algn="l"/>
            <a:endParaRPr lang="en-US" b="1" dirty="0" smtClean="0"/>
          </a:p>
          <a:p>
            <a:pPr algn="l"/>
            <a:endParaRPr lang="en-US" b="1" dirty="0"/>
          </a:p>
          <a:p>
            <a:pPr algn="l"/>
            <a:r>
              <a:rPr lang="en-US" b="1" dirty="0" smtClean="0"/>
              <a:t>Journal Entry</a:t>
            </a:r>
            <a:r>
              <a:rPr lang="en-US" dirty="0" smtClean="0"/>
              <a:t>:   Retained Earnings…………57,000</a:t>
            </a:r>
          </a:p>
          <a:p>
            <a:pPr algn="l"/>
            <a:r>
              <a:rPr lang="en-US" dirty="0" smtClean="0"/>
              <a:t>                                     Income Statement……                 57,000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/>
              <a:t>Accrual Accounting and Financial Statements</a:t>
            </a:r>
            <a:br>
              <a:rPr lang="en-US"/>
            </a:b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>
            <a:normAutofit lnSpcReduction="10000"/>
          </a:bodyPr>
          <a:lstStyle/>
          <a:p>
            <a:pPr>
              <a:lnSpc>
                <a:spcPct val="50000"/>
              </a:lnSpc>
            </a:pPr>
            <a:endParaRPr lang="en-US"/>
          </a:p>
          <a:p>
            <a:r>
              <a:rPr lang="en-US"/>
              <a:t>CHAPTER </a:t>
            </a:r>
          </a:p>
          <a:p>
            <a:r>
              <a:rPr lang="en-US" sz="5400"/>
              <a:t>4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rot="5400000">
            <a:off x="3390900" y="3238500"/>
            <a:ext cx="4191000" cy="0"/>
          </a:xfrm>
          <a:prstGeom prst="line">
            <a:avLst/>
          </a:prstGeom>
          <a:noFill/>
          <a:ln w="38100">
            <a:solidFill>
              <a:srgbClr val="FFA34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70C0"/>
                </a:solidFill>
              </a:rPr>
              <a:t>ASSESSMENT </a:t>
            </a:r>
            <a:r>
              <a:rPr lang="en-US" b="1" i="1" u="sng" dirty="0" smtClean="0">
                <a:solidFill>
                  <a:srgbClr val="0070C0"/>
                </a:solidFill>
              </a:rPr>
              <a:t>n</a:t>
            </a:r>
            <a:r>
              <a:rPr lang="en-US" b="1" u="sng" dirty="0" smtClean="0">
                <a:solidFill>
                  <a:srgbClr val="0070C0"/>
                </a:solidFill>
              </a:rPr>
              <a:t>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4800" b="1" dirty="0" smtClean="0">
                <a:solidFill>
                  <a:srgbClr val="FF0000"/>
                </a:solidFill>
              </a:rPr>
              <a:t>PROJECT		</a:t>
            </a:r>
            <a:r>
              <a:rPr lang="en-US" dirty="0" smtClean="0"/>
              <a:t>			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ADJUSTING ENTRIES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i="1" u="sng" dirty="0" smtClean="0">
                <a:solidFill>
                  <a:srgbClr val="7030A0"/>
                </a:solidFill>
              </a:rPr>
              <a:t>LINKAGE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B0F0"/>
                </a:solidFill>
              </a:rPr>
              <a:t>ENHANCE YOUR PREVIOUS KNOWLEDGE REGARDING FINANCIAL STATEMENTS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</a:rPr>
              <a:t>YOU WILL BE ABLE TO MAKE ADJUSTING ENTRIES AT THE END OF ACCOUNTING PERIOD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</p:txBody>
      </p:sp>
      <p:pic>
        <p:nvPicPr>
          <p:cNvPr id="5" name="Picture 2" descr="http://t2.gstatic.com/images?q=tbn:ANd9GcQdGVSqr6ZUjvVczRsmTsYzzrFj8O_YD2UV68u-e2j3GZRcPwY&amp;t=1&amp;usg=__1t6pInTTNglk-2bfFsWscBgHCmQ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133600"/>
            <a:ext cx="2466975" cy="184785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i="1" u="sng" dirty="0" smtClean="0">
                <a:solidFill>
                  <a:srgbClr val="7030A0"/>
                </a:solidFill>
              </a:rPr>
              <a:t/>
            </a:r>
            <a:br>
              <a:rPr lang="en-US" i="1" u="sng" dirty="0" smtClean="0">
                <a:solidFill>
                  <a:srgbClr val="7030A0"/>
                </a:solidFill>
              </a:rPr>
            </a:br>
            <a:r>
              <a:rPr lang="en-US" i="1" u="sng" dirty="0" smtClean="0">
                <a:solidFill>
                  <a:srgbClr val="7030A0"/>
                </a:solidFill>
              </a:rPr>
              <a:t>OUTCOME of THIS SESSION</a:t>
            </a:r>
            <a:br>
              <a:rPr lang="en-US" i="1" u="sng" dirty="0" smtClean="0">
                <a:solidFill>
                  <a:srgbClr val="7030A0"/>
                </a:solidFill>
              </a:rPr>
            </a:b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endParaRPr lang="en-US" sz="32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0000"/>
                </a:solidFill>
              </a:rPr>
              <a:t>WHAT IS ADJUSTING ENTRY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0000"/>
                </a:solidFill>
              </a:rPr>
              <a:t>PURPOSE OF ADJUSTING ENTRIES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0000"/>
                </a:solidFill>
              </a:rPr>
              <a:t>HOW TO RECORD ADJUSTING ENTRIES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ADJUSTING ENTRIES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b="1" dirty="0" smtClean="0"/>
              <a:t>STRUCTURE OF THIS SESSION</a:t>
            </a:r>
          </a:p>
          <a:p>
            <a:pPr algn="ctr" eaLnBrk="1" hangingPunct="1">
              <a:buFontTx/>
              <a:buNone/>
            </a:pPr>
            <a:r>
              <a:rPr lang="en-US" b="1" dirty="0" smtClean="0"/>
              <a:t>50:50</a:t>
            </a:r>
          </a:p>
          <a:p>
            <a:pPr algn="ctr" eaLnBrk="1" hangingPunct="1"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B0F0"/>
                </a:solidFill>
              </a:rPr>
              <a:t>Active participation is sought</a:t>
            </a:r>
          </a:p>
          <a:p>
            <a:pPr algn="ctr" eaLnBrk="1" hangingPunct="1">
              <a:buFontTx/>
              <a:buNone/>
            </a:pPr>
            <a:r>
              <a:rPr lang="en-US" b="1" u="sng" dirty="0" smtClean="0"/>
              <a:t>PARTICIPATION MEANS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Contributing innovative and effective ideas towards the current topic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Answering various questions 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Following the mentor’s instructions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ADJUSTING ENTRIES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dirty="0" smtClean="0"/>
              <a:t>WIIFM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THIS SESSION WILL HELP YOU IN LEARNING HOW TO MAKE ADJUSTING ENTRIES BEFORE CLOSING THE BOOKS OF ACCOUNTS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Adjustments to the Accounts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Explicit transactions</a:t>
            </a:r>
            <a:r>
              <a:rPr lang="en-US" dirty="0"/>
              <a:t> are </a:t>
            </a:r>
          </a:p>
          <a:p>
            <a:pPr lvl="1"/>
            <a:r>
              <a:rPr lang="en-US" dirty="0"/>
              <a:t>Observable events that trigger nearly all day-to-day routine entries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SUPPORTED BY SOURCE DOCUMENTS</a:t>
            </a:r>
          </a:p>
          <a:p>
            <a:r>
              <a:rPr lang="en-US" b="1" dirty="0" smtClean="0"/>
              <a:t>Implicit </a:t>
            </a:r>
            <a:r>
              <a:rPr lang="en-US" b="1" dirty="0"/>
              <a:t>transactions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 not generate source documents or any visible evidence that the event actually </a:t>
            </a:r>
            <a:r>
              <a:rPr lang="en-US" dirty="0" smtClean="0"/>
              <a:t>occurred----</a:t>
            </a:r>
            <a:r>
              <a:rPr lang="en-US" dirty="0" smtClean="0">
                <a:solidFill>
                  <a:srgbClr val="92D050"/>
                </a:solidFill>
              </a:rPr>
              <a:t>NOT SUPPORTED BY SOURCE DOCUMENTS</a:t>
            </a:r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dirty="0"/>
              <a:t>Are </a:t>
            </a:r>
            <a:r>
              <a:rPr lang="en-US" dirty="0" smtClean="0">
                <a:solidFill>
                  <a:srgbClr val="00B0F0"/>
                </a:solidFill>
              </a:rPr>
              <a:t>RECORDED IN END-OF-PERIOD ENTRIES </a:t>
            </a:r>
            <a:r>
              <a:rPr lang="en-US" smtClean="0"/>
              <a:t>called </a:t>
            </a:r>
            <a:r>
              <a:rPr lang="en-US" b="1" u="sng" smtClean="0"/>
              <a:t>ADJUSTMENTS/ADJUSTING ENTRIES</a:t>
            </a:r>
            <a:endParaRPr lang="en-US" b="1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Adjustments to the Accounts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Adjustments</a:t>
            </a:r>
            <a:r>
              <a:rPr lang="en-US"/>
              <a:t> help assign the financial effects of implicit transactions to the appropriate time periods</a:t>
            </a:r>
          </a:p>
          <a:p>
            <a:r>
              <a:rPr lang="en-US" b="1"/>
              <a:t>Accrue</a:t>
            </a:r>
            <a:r>
              <a:rPr lang="en-US"/>
              <a:t> means to accumulate a receivable (asset) or payable (liability) during a given period even though no explicit transaction occurs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Adjustments to the Accounts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Adjustments arise from </a:t>
            </a:r>
            <a:r>
              <a:rPr lang="en-US" b="1" dirty="0" smtClean="0">
                <a:solidFill>
                  <a:srgbClr val="FF0000"/>
                </a:solidFill>
              </a:rPr>
              <a:t>FOUR</a:t>
            </a:r>
            <a:r>
              <a:rPr lang="en-US" dirty="0" smtClean="0"/>
              <a:t> </a:t>
            </a:r>
            <a:r>
              <a:rPr lang="en-US" dirty="0"/>
              <a:t>basic types </a:t>
            </a:r>
            <a:r>
              <a:rPr lang="en-US" dirty="0" smtClean="0"/>
              <a:t>of </a:t>
            </a:r>
            <a:r>
              <a:rPr lang="en-US" b="1" dirty="0" smtClean="0">
                <a:solidFill>
                  <a:srgbClr val="00B0F0"/>
                </a:solidFill>
              </a:rPr>
              <a:t>IMPLICIT TRANSACTIONS:</a:t>
            </a:r>
            <a:endParaRPr lang="en-US" b="1" dirty="0">
              <a:solidFill>
                <a:srgbClr val="00B0F0"/>
              </a:solidFill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Converting an Asset into Expense (Expiration </a:t>
            </a:r>
            <a:r>
              <a:rPr lang="en-US" dirty="0"/>
              <a:t>of unexpired </a:t>
            </a:r>
            <a:r>
              <a:rPr lang="en-US" dirty="0" smtClean="0"/>
              <a:t>costs)</a:t>
            </a:r>
            <a:endParaRPr lang="en-US" dirty="0"/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Converting a Liability into Revenue (Earning </a:t>
            </a:r>
            <a:r>
              <a:rPr lang="en-US" dirty="0"/>
              <a:t>of revenues received in </a:t>
            </a:r>
            <a:r>
              <a:rPr lang="en-US" dirty="0" smtClean="0"/>
              <a:t>advance)</a:t>
            </a:r>
            <a:endParaRPr lang="en-US" dirty="0"/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Accrual of unrecorded expenses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Accrual of unrecorded revenues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CONVERTING AN ASSET INTO EXPENSE </a:t>
            </a:r>
            <a:r>
              <a:rPr lang="en-US" dirty="0" smtClean="0">
                <a:solidFill>
                  <a:srgbClr val="92D050"/>
                </a:solidFill>
              </a:rPr>
              <a:t>(</a:t>
            </a:r>
            <a:r>
              <a:rPr lang="en-US" sz="3200" dirty="0" smtClean="0">
                <a:solidFill>
                  <a:srgbClr val="92D050"/>
                </a:solidFill>
              </a:rPr>
              <a:t>Expiration </a:t>
            </a:r>
            <a:r>
              <a:rPr lang="en-US" sz="3200" dirty="0">
                <a:solidFill>
                  <a:srgbClr val="92D050"/>
                </a:solidFill>
              </a:rPr>
              <a:t>of Unexpired </a:t>
            </a:r>
            <a:r>
              <a:rPr lang="en-US" sz="3200" dirty="0" smtClean="0">
                <a:solidFill>
                  <a:srgbClr val="92D050"/>
                </a:solidFill>
              </a:rPr>
              <a:t>Costs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i="1" dirty="0">
                <a:solidFill>
                  <a:srgbClr val="00B0F0"/>
                </a:solidFill>
              </a:rPr>
              <a:t>explicit</a:t>
            </a:r>
            <a:r>
              <a:rPr lang="en-US" dirty="0"/>
              <a:t> transaction in the past creates an asset, and subsequent </a:t>
            </a:r>
            <a:r>
              <a:rPr lang="en-US" i="1" dirty="0">
                <a:solidFill>
                  <a:srgbClr val="00B0F0"/>
                </a:solidFill>
              </a:rPr>
              <a:t>implicit</a:t>
            </a:r>
            <a:r>
              <a:rPr lang="en-US" dirty="0"/>
              <a:t> transactions serve to </a:t>
            </a:r>
            <a:r>
              <a:rPr lang="en-US" dirty="0" smtClean="0">
                <a:solidFill>
                  <a:srgbClr val="7030A0"/>
                </a:solidFill>
              </a:rPr>
              <a:t>ADJUST </a:t>
            </a:r>
            <a:r>
              <a:rPr lang="en-US" dirty="0" smtClean="0"/>
              <a:t>the </a:t>
            </a:r>
            <a:r>
              <a:rPr lang="en-US" dirty="0"/>
              <a:t>value of the asset</a:t>
            </a:r>
          </a:p>
          <a:p>
            <a:r>
              <a:rPr lang="en-US" dirty="0"/>
              <a:t>Suppose a company purchases $10,000 of Office Supplies Inventory on March 1, 2005.  The journal entry to record this </a:t>
            </a:r>
            <a:r>
              <a:rPr lang="en-US" i="1" dirty="0">
                <a:solidFill>
                  <a:srgbClr val="00B0F0"/>
                </a:solidFill>
              </a:rPr>
              <a:t>explicit</a:t>
            </a:r>
            <a:r>
              <a:rPr lang="en-US" dirty="0"/>
              <a:t> transaction is: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1143000" y="4916488"/>
            <a:ext cx="7048500" cy="82232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EBC3"/>
                </a:solidFill>
              </a:rPr>
              <a:t>Office Supplies Inventory             $10,000</a:t>
            </a:r>
          </a:p>
          <a:p>
            <a:r>
              <a:rPr lang="en-US" sz="2400">
                <a:solidFill>
                  <a:srgbClr val="FFEBC3"/>
                </a:solidFill>
              </a:rPr>
              <a:t>               Cash                                             $10,000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CONVERTING AN ASSET INTO EXPENSE </a:t>
            </a:r>
            <a:r>
              <a:rPr lang="en-US" sz="3200" dirty="0" smtClean="0">
                <a:solidFill>
                  <a:srgbClr val="92D050"/>
                </a:solidFill>
              </a:rPr>
              <a:t>(Expiration of Unexpired Costs)</a:t>
            </a:r>
            <a:endParaRPr lang="en-US" sz="3200" dirty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The company uses $1,500 of the Office Supplies Inventory during the month. The following </a:t>
            </a:r>
            <a:r>
              <a:rPr lang="en-US" dirty="0" smtClean="0">
                <a:solidFill>
                  <a:srgbClr val="7030A0"/>
                </a:solidFill>
              </a:rPr>
              <a:t>ADJUSTING ENTRY </a:t>
            </a:r>
            <a:r>
              <a:rPr lang="en-US" dirty="0" smtClean="0"/>
              <a:t>is </a:t>
            </a:r>
            <a:r>
              <a:rPr lang="en-US" dirty="0"/>
              <a:t>required to </a:t>
            </a:r>
            <a:r>
              <a:rPr lang="en-US" u="sng" dirty="0"/>
              <a:t>increase</a:t>
            </a:r>
            <a:r>
              <a:rPr lang="en-US" dirty="0"/>
              <a:t> Office Supplies Expense (debit) and </a:t>
            </a:r>
            <a:r>
              <a:rPr lang="en-US" u="sng" dirty="0" smtClean="0"/>
              <a:t>decrease</a:t>
            </a:r>
            <a:r>
              <a:rPr lang="en-US" dirty="0" smtClean="0"/>
              <a:t> </a:t>
            </a:r>
            <a:r>
              <a:rPr lang="en-US" dirty="0"/>
              <a:t>Office Supplies Inventory (credit):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Failure to make this adjusting entry will </a:t>
            </a:r>
            <a:r>
              <a:rPr lang="en-US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OVERSTATE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assets and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UNDERSTATE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expenses</a:t>
            </a: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669925" y="4114800"/>
            <a:ext cx="7788275" cy="82232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EBC3"/>
                </a:solidFill>
              </a:rPr>
              <a:t>Office Supplies Expense                      $1,500</a:t>
            </a:r>
          </a:p>
          <a:p>
            <a:r>
              <a:rPr lang="en-US" sz="2400">
                <a:solidFill>
                  <a:srgbClr val="FFEBC3"/>
                </a:solidFill>
              </a:rPr>
              <a:t>               Office Supplies Inventory                        $1,500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CONVERTING AN ASSET INTO EXPENSE </a:t>
            </a:r>
            <a:r>
              <a:rPr lang="en-US" sz="3200" dirty="0" smtClean="0">
                <a:solidFill>
                  <a:srgbClr val="92D050"/>
                </a:solidFill>
              </a:rPr>
              <a:t>(Expiration of Unexpired Costs)</a:t>
            </a:r>
            <a:endParaRPr lang="en-US" sz="3200" dirty="0"/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1295400" y="2590800"/>
            <a:ext cx="1676400" cy="1528763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CC"/>
                </a:solidFill>
              </a:rPr>
              <a:t>Assets </a:t>
            </a:r>
          </a:p>
          <a:p>
            <a:pPr algn="ctr"/>
            <a:r>
              <a:rPr lang="en-US" sz="2400">
                <a:solidFill>
                  <a:srgbClr val="FFFFCC"/>
                </a:solidFill>
              </a:rPr>
              <a:t>(Prepaid</a:t>
            </a:r>
          </a:p>
          <a:p>
            <a:pPr algn="ctr"/>
            <a:r>
              <a:rPr lang="en-US" sz="2400">
                <a:solidFill>
                  <a:srgbClr val="FFFFCC"/>
                </a:solidFill>
              </a:rPr>
              <a:t>Expense)</a:t>
            </a:r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6324600" y="2590800"/>
            <a:ext cx="1676400" cy="1528763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CC"/>
                </a:solidFill>
              </a:rPr>
              <a:t>Expenses</a:t>
            </a:r>
          </a:p>
          <a:p>
            <a:pPr algn="ctr"/>
            <a:r>
              <a:rPr lang="en-US" sz="2400">
                <a:solidFill>
                  <a:srgbClr val="FFFFCC"/>
                </a:solidFill>
              </a:rPr>
              <a:t> Incurred</a:t>
            </a: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3581400" y="3048000"/>
            <a:ext cx="1862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Adjustments</a:t>
            </a:r>
          </a:p>
        </p:txBody>
      </p:sp>
      <p:sp>
        <p:nvSpPr>
          <p:cNvPr id="236551" name="Line 7"/>
          <p:cNvSpPr>
            <a:spLocks noChangeShapeType="1"/>
          </p:cNvSpPr>
          <p:nvPr/>
        </p:nvSpPr>
        <p:spPr bwMode="auto">
          <a:xfrm>
            <a:off x="3124200" y="35052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1143000" y="4327525"/>
            <a:ext cx="2168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Appear in the </a:t>
            </a:r>
          </a:p>
          <a:p>
            <a:pPr algn="ctr"/>
            <a:r>
              <a:rPr lang="en-US" sz="2400"/>
              <a:t>Balance Sheet</a:t>
            </a:r>
          </a:p>
        </p:txBody>
      </p:sp>
      <p:sp>
        <p:nvSpPr>
          <p:cNvPr id="236553" name="Text Box 9"/>
          <p:cNvSpPr txBox="1">
            <a:spLocks noChangeArrowheads="1"/>
          </p:cNvSpPr>
          <p:nvPr/>
        </p:nvSpPr>
        <p:spPr bwMode="auto">
          <a:xfrm>
            <a:off x="5791200" y="4316413"/>
            <a:ext cx="274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/>
              <a:t>Appear in the</a:t>
            </a:r>
          </a:p>
          <a:p>
            <a:pPr algn="ctr"/>
            <a:r>
              <a:rPr lang="en-US" sz="2400"/>
              <a:t>Income Statement</a:t>
            </a:r>
          </a:p>
        </p:txBody>
      </p:sp>
      <p:sp>
        <p:nvSpPr>
          <p:cNvPr id="236555" name="Text Box 11"/>
          <p:cNvSpPr txBox="1">
            <a:spLocks noChangeArrowheads="1"/>
          </p:cNvSpPr>
          <p:nvPr/>
        </p:nvSpPr>
        <p:spPr bwMode="auto">
          <a:xfrm>
            <a:off x="4038600" y="1676400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Buyer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70C0"/>
                </a:solidFill>
              </a:rPr>
              <a:t>ASSESSMENT </a:t>
            </a:r>
            <a:r>
              <a:rPr lang="en-US" b="1" i="1" u="sng" dirty="0" smtClean="0">
                <a:solidFill>
                  <a:srgbClr val="0070C0"/>
                </a:solidFill>
              </a:rPr>
              <a:t>n</a:t>
            </a:r>
            <a:r>
              <a:rPr lang="en-US" b="1" u="sng" dirty="0" smtClean="0">
                <a:solidFill>
                  <a:srgbClr val="0070C0"/>
                </a:solidFill>
              </a:rPr>
              <a:t>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4800" b="1" dirty="0" smtClean="0">
                <a:solidFill>
                  <a:srgbClr val="FF0000"/>
                </a:solidFill>
              </a:rPr>
              <a:t>TERM PAPER</a:t>
            </a:r>
            <a:r>
              <a:rPr lang="en-US" dirty="0" smtClean="0"/>
              <a:t>				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57463"/>
            <a:ext cx="7924800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CONVERTING A LIABILITY INTO REVENUE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92D050"/>
                </a:solidFill>
              </a:rPr>
              <a:t>(Earning </a:t>
            </a:r>
            <a:r>
              <a:rPr lang="en-US" sz="2800" dirty="0">
                <a:solidFill>
                  <a:srgbClr val="92D050"/>
                </a:solidFill>
              </a:rPr>
              <a:t>of Revenues </a:t>
            </a:r>
            <a:r>
              <a:rPr lang="en-US" sz="2800" dirty="0" smtClean="0">
                <a:solidFill>
                  <a:srgbClr val="92D050"/>
                </a:solidFill>
              </a:rPr>
              <a:t>Received </a:t>
            </a:r>
            <a:r>
              <a:rPr lang="en-US" sz="2800" dirty="0">
                <a:solidFill>
                  <a:srgbClr val="92D050"/>
                </a:solidFill>
              </a:rPr>
              <a:t>in </a:t>
            </a:r>
            <a:r>
              <a:rPr lang="en-US" sz="2800" dirty="0" smtClean="0">
                <a:solidFill>
                  <a:srgbClr val="92D050"/>
                </a:solidFill>
              </a:rPr>
              <a:t>Advance)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UNEARNED REVENUE</a:t>
            </a:r>
            <a:r>
              <a:rPr lang="en-US" dirty="0" smtClean="0"/>
              <a:t> (</a:t>
            </a:r>
            <a:r>
              <a:rPr lang="en-US" b="1" dirty="0"/>
              <a:t>revenue received in advance</a:t>
            </a:r>
            <a:r>
              <a:rPr lang="en-US" dirty="0"/>
              <a:t> or </a:t>
            </a:r>
            <a:r>
              <a:rPr lang="en-US" b="1" dirty="0"/>
              <a:t>deferred revenue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Represents payments from customers who pay in advance for goods or services that the company promises to deliver at a future date</a:t>
            </a:r>
          </a:p>
          <a:p>
            <a:pPr lvl="1"/>
            <a:r>
              <a:rPr lang="en-US" dirty="0"/>
              <a:t>Requires recording both the receipt of </a:t>
            </a:r>
            <a:r>
              <a:rPr lang="en-US" dirty="0" smtClean="0">
                <a:solidFill>
                  <a:srgbClr val="7030A0"/>
                </a:solidFill>
              </a:rPr>
              <a:t>CASH</a:t>
            </a:r>
            <a:r>
              <a:rPr lang="en-US" dirty="0" smtClean="0"/>
              <a:t> </a:t>
            </a:r>
            <a:r>
              <a:rPr lang="en-US" dirty="0"/>
              <a:t>and the </a:t>
            </a:r>
            <a:r>
              <a:rPr lang="en-US" dirty="0" smtClean="0">
                <a:solidFill>
                  <a:srgbClr val="7030A0"/>
                </a:solidFill>
              </a:rPr>
              <a:t>LIABILITY</a:t>
            </a:r>
            <a:r>
              <a:rPr lang="en-US" dirty="0" smtClean="0"/>
              <a:t> </a:t>
            </a:r>
            <a:r>
              <a:rPr lang="en-US" dirty="0"/>
              <a:t>for future services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CONVERTING A LIABILITY INTO REVENUE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92D050"/>
                </a:solidFill>
              </a:rPr>
              <a:t>(Earning of Revenues Received in Advance)</a:t>
            </a:r>
            <a:endParaRPr lang="en-US" sz="2800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533400" indent="-533400">
              <a:buFont typeface="Wingdings" pitchFamily="2" charset="2"/>
              <a:buChar char="§"/>
            </a:pPr>
            <a:r>
              <a:rPr lang="en-US" dirty="0"/>
              <a:t>A company receives rent for 3 months in </a:t>
            </a:r>
            <a:r>
              <a:rPr lang="en-US" u="sng" dirty="0"/>
              <a:t>advance</a:t>
            </a:r>
            <a:r>
              <a:rPr lang="en-US" dirty="0"/>
              <a:t>, $6,000</a:t>
            </a:r>
          </a:p>
          <a:p>
            <a:pPr marL="533400" indent="-533400">
              <a:buFont typeface="Wingdings" pitchFamily="2" charset="2"/>
              <a:buChar char="§"/>
            </a:pPr>
            <a:r>
              <a:rPr lang="en-US" dirty="0"/>
              <a:t>The journal entries below represent</a:t>
            </a:r>
          </a:p>
          <a:p>
            <a:pPr marL="914400" lvl="1" indent="-457200">
              <a:buFontTx/>
              <a:buAutoNum type="alphaLcParenR"/>
            </a:pPr>
            <a:r>
              <a:rPr lang="en-US" dirty="0"/>
              <a:t>An </a:t>
            </a:r>
            <a:r>
              <a:rPr lang="en-US" i="1" dirty="0">
                <a:solidFill>
                  <a:srgbClr val="00B0F0"/>
                </a:solidFill>
              </a:rPr>
              <a:t>explicit</a:t>
            </a:r>
            <a:r>
              <a:rPr lang="en-US" dirty="0"/>
              <a:t> transaction that recognizes the receipt of unearned revenue</a:t>
            </a:r>
          </a:p>
          <a:p>
            <a:pPr marL="914400" lvl="1" indent="-457200">
              <a:buFontTx/>
              <a:buAutoNum type="alphaLcParenR"/>
            </a:pPr>
            <a:r>
              <a:rPr lang="en-US" dirty="0"/>
              <a:t>A transaction showing the adjustment for one month’s rent </a:t>
            </a:r>
            <a:r>
              <a:rPr lang="en-US" dirty="0" smtClean="0"/>
              <a:t>earned----</a:t>
            </a:r>
            <a:r>
              <a:rPr lang="en-US" i="1" dirty="0" smtClean="0">
                <a:solidFill>
                  <a:srgbClr val="00B0F0"/>
                </a:solidFill>
              </a:rPr>
              <a:t>implicit</a:t>
            </a:r>
            <a:r>
              <a:rPr lang="en-US" dirty="0" smtClean="0"/>
              <a:t> transaction</a:t>
            </a:r>
            <a:endParaRPr lang="en-US" dirty="0"/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1828800" y="4953000"/>
            <a:ext cx="5734050" cy="13112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lphaLcParenBoth"/>
            </a:pPr>
            <a:r>
              <a:rPr lang="en-US" sz="2000">
                <a:solidFill>
                  <a:srgbClr val="FFEBC3"/>
                </a:solidFill>
              </a:rPr>
              <a:t>Cash                                      6,000</a:t>
            </a:r>
          </a:p>
          <a:p>
            <a:pPr marL="342900" indent="-342900"/>
            <a:r>
              <a:rPr lang="en-US" sz="2000">
                <a:solidFill>
                  <a:srgbClr val="FFEBC3"/>
                </a:solidFill>
              </a:rPr>
              <a:t>           Unearned rent revenue                      6,000</a:t>
            </a:r>
          </a:p>
          <a:p>
            <a:pPr marL="342900" indent="-342900"/>
            <a:r>
              <a:rPr lang="en-US" sz="2000">
                <a:solidFill>
                  <a:srgbClr val="FFEBC3"/>
                </a:solidFill>
              </a:rPr>
              <a:t>(b) Unearned rent revenue          2,000</a:t>
            </a:r>
          </a:p>
          <a:p>
            <a:pPr marL="342900" indent="-342900"/>
            <a:r>
              <a:rPr lang="en-US" sz="2000">
                <a:solidFill>
                  <a:srgbClr val="FFEBC3"/>
                </a:solidFill>
              </a:rPr>
              <a:t>            Rent revenue                                    2,000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CONVERTING A LIABILITY INTO REVENUE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92D050"/>
                </a:solidFill>
              </a:rPr>
              <a:t>(Earning of Revenues Received in Advance)</a:t>
            </a:r>
            <a:endParaRPr lang="en-US" sz="2800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The revenue is recognized (earned) only when the owner makes the </a:t>
            </a:r>
            <a:r>
              <a:rPr lang="en-US" dirty="0" smtClean="0"/>
              <a:t>ADJUSTING ENTRIES in </a:t>
            </a:r>
            <a:r>
              <a:rPr lang="en-US" dirty="0"/>
              <a:t>transaction (b)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 liability Unearned Rent Revenue is </a:t>
            </a:r>
            <a:r>
              <a:rPr lang="en-US" dirty="0">
                <a:solidFill>
                  <a:srgbClr val="0070C0"/>
                </a:solidFill>
              </a:rPr>
              <a:t>decreased (debited), </a:t>
            </a:r>
            <a:r>
              <a:rPr lang="en-US" dirty="0"/>
              <a:t>the stockholders’ equity account Rent Revenue is </a:t>
            </a:r>
            <a:r>
              <a:rPr lang="en-US" dirty="0">
                <a:solidFill>
                  <a:srgbClr val="0070C0"/>
                </a:solidFill>
              </a:rPr>
              <a:t>increased (credited)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7030A0"/>
                </a:solidFill>
              </a:rPr>
              <a:t>Failure to record the adjusting entry </a:t>
            </a:r>
            <a:r>
              <a:rPr lang="en-US" dirty="0" smtClean="0">
                <a:solidFill>
                  <a:srgbClr val="7030A0"/>
                </a:solidFill>
              </a:rPr>
              <a:t>OVERSTATES </a:t>
            </a:r>
            <a:r>
              <a:rPr lang="en-US" dirty="0">
                <a:solidFill>
                  <a:srgbClr val="7030A0"/>
                </a:solidFill>
              </a:rPr>
              <a:t>liabilities and </a:t>
            </a:r>
            <a:r>
              <a:rPr lang="en-US" dirty="0" smtClean="0">
                <a:solidFill>
                  <a:srgbClr val="7030A0"/>
                </a:solidFill>
              </a:rPr>
              <a:t>UNDERSTATES revenues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CONVERTING A LIABILITY INTO REVENUE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92D050"/>
                </a:solidFill>
              </a:rPr>
              <a:t>(Earning of Revenues Received in Advance)</a:t>
            </a:r>
            <a:endParaRPr lang="en-US" sz="2800" dirty="0"/>
          </a:p>
        </p:txBody>
      </p:sp>
      <p:sp>
        <p:nvSpPr>
          <p:cNvPr id="197652" name="Rectangle 20"/>
          <p:cNvSpPr>
            <a:spLocks noChangeArrowheads="1"/>
          </p:cNvSpPr>
          <p:nvPr/>
        </p:nvSpPr>
        <p:spPr bwMode="auto">
          <a:xfrm>
            <a:off x="1295400" y="2590800"/>
            <a:ext cx="1676400" cy="1528763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CC"/>
                </a:solidFill>
              </a:rPr>
              <a:t>Liabilities</a:t>
            </a:r>
          </a:p>
          <a:p>
            <a:pPr algn="ctr"/>
            <a:r>
              <a:rPr lang="en-US" sz="2400">
                <a:solidFill>
                  <a:srgbClr val="FFFFCC"/>
                </a:solidFill>
              </a:rPr>
              <a:t>(Unearned</a:t>
            </a:r>
          </a:p>
          <a:p>
            <a:pPr algn="ctr"/>
            <a:r>
              <a:rPr lang="en-US" sz="2400">
                <a:solidFill>
                  <a:srgbClr val="FFFFCC"/>
                </a:solidFill>
              </a:rPr>
              <a:t>Revenue)</a:t>
            </a:r>
          </a:p>
        </p:txBody>
      </p:sp>
      <p:sp>
        <p:nvSpPr>
          <p:cNvPr id="197653" name="Rectangle 21"/>
          <p:cNvSpPr>
            <a:spLocks noChangeArrowheads="1"/>
          </p:cNvSpPr>
          <p:nvPr/>
        </p:nvSpPr>
        <p:spPr bwMode="auto">
          <a:xfrm>
            <a:off x="6324600" y="2590800"/>
            <a:ext cx="1676400" cy="1528763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CC"/>
                </a:solidFill>
              </a:rPr>
              <a:t>Revenues </a:t>
            </a:r>
          </a:p>
          <a:p>
            <a:pPr algn="ctr"/>
            <a:r>
              <a:rPr lang="en-US" sz="2400">
                <a:solidFill>
                  <a:srgbClr val="FFFFCC"/>
                </a:solidFill>
              </a:rPr>
              <a:t>Earned</a:t>
            </a:r>
          </a:p>
        </p:txBody>
      </p:sp>
      <p:sp>
        <p:nvSpPr>
          <p:cNvPr id="197654" name="Text Box 22"/>
          <p:cNvSpPr txBox="1">
            <a:spLocks noChangeArrowheads="1"/>
          </p:cNvSpPr>
          <p:nvPr/>
        </p:nvSpPr>
        <p:spPr bwMode="auto">
          <a:xfrm>
            <a:off x="3581400" y="3048000"/>
            <a:ext cx="1862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Adjustments</a:t>
            </a:r>
          </a:p>
        </p:txBody>
      </p:sp>
      <p:sp>
        <p:nvSpPr>
          <p:cNvPr id="197655" name="Line 23"/>
          <p:cNvSpPr>
            <a:spLocks noChangeShapeType="1"/>
          </p:cNvSpPr>
          <p:nvPr/>
        </p:nvSpPr>
        <p:spPr bwMode="auto">
          <a:xfrm>
            <a:off x="3124200" y="35052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7656" name="Text Box 24"/>
          <p:cNvSpPr txBox="1">
            <a:spLocks noChangeArrowheads="1"/>
          </p:cNvSpPr>
          <p:nvPr/>
        </p:nvSpPr>
        <p:spPr bwMode="auto">
          <a:xfrm>
            <a:off x="1143000" y="4327525"/>
            <a:ext cx="2168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Appear in the </a:t>
            </a:r>
          </a:p>
          <a:p>
            <a:pPr algn="ctr"/>
            <a:r>
              <a:rPr lang="en-US" sz="2400"/>
              <a:t>Balance Sheet</a:t>
            </a:r>
          </a:p>
        </p:txBody>
      </p:sp>
      <p:sp>
        <p:nvSpPr>
          <p:cNvPr id="197657" name="Text Box 25"/>
          <p:cNvSpPr txBox="1">
            <a:spLocks noChangeArrowheads="1"/>
          </p:cNvSpPr>
          <p:nvPr/>
        </p:nvSpPr>
        <p:spPr bwMode="auto">
          <a:xfrm>
            <a:off x="5791200" y="4316413"/>
            <a:ext cx="274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/>
              <a:t>Appear in the</a:t>
            </a:r>
          </a:p>
          <a:p>
            <a:pPr algn="ctr"/>
            <a:r>
              <a:rPr lang="en-US" sz="2400"/>
              <a:t>Income Statement</a:t>
            </a:r>
          </a:p>
        </p:txBody>
      </p:sp>
      <p:sp>
        <p:nvSpPr>
          <p:cNvPr id="197658" name="Text Box 26"/>
          <p:cNvSpPr txBox="1">
            <a:spLocks noChangeArrowheads="1"/>
          </p:cNvSpPr>
          <p:nvPr/>
        </p:nvSpPr>
        <p:spPr bwMode="auto">
          <a:xfrm>
            <a:off x="4038600" y="16764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Seller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ADJUSTING ENTRIES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i="1" u="sng" dirty="0" smtClean="0">
                <a:solidFill>
                  <a:srgbClr val="7030A0"/>
                </a:solidFill>
              </a:rPr>
              <a:t>LINKAGE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B0F0"/>
                </a:solidFill>
              </a:rPr>
              <a:t>ENHANCE YOUR PREVIOUS KNOWLEDGE REGARDING FINANCIAL STATEMENTS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</a:rPr>
              <a:t>YOU WILL BE ABLE TO MAKE ADJUSTING ENTRIES AT THE END OF ACCOUNTING PERIOD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</p:txBody>
      </p:sp>
      <p:pic>
        <p:nvPicPr>
          <p:cNvPr id="5" name="Picture 2" descr="http://t2.gstatic.com/images?q=tbn:ANd9GcQdGVSqr6ZUjvVczRsmTsYzzrFj8O_YD2UV68u-e2j3GZRcPwY&amp;t=1&amp;usg=__1t6pInTTNglk-2bfFsWscBgHCmQ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133600"/>
            <a:ext cx="2466975" cy="184785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i="1" u="sng" dirty="0" smtClean="0">
                <a:solidFill>
                  <a:srgbClr val="7030A0"/>
                </a:solidFill>
              </a:rPr>
              <a:t/>
            </a:r>
            <a:br>
              <a:rPr lang="en-US" i="1" u="sng" dirty="0" smtClean="0">
                <a:solidFill>
                  <a:srgbClr val="7030A0"/>
                </a:solidFill>
              </a:rPr>
            </a:br>
            <a:r>
              <a:rPr lang="en-US" i="1" u="sng" dirty="0" smtClean="0">
                <a:solidFill>
                  <a:srgbClr val="7030A0"/>
                </a:solidFill>
              </a:rPr>
              <a:t>OUTCOME of THIS SESSION</a:t>
            </a:r>
            <a:br>
              <a:rPr lang="en-US" i="1" u="sng" dirty="0" smtClean="0">
                <a:solidFill>
                  <a:srgbClr val="7030A0"/>
                </a:solidFill>
              </a:rPr>
            </a:b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endParaRPr lang="en-US" sz="32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0000"/>
                </a:solidFill>
              </a:rPr>
              <a:t>HOW TO RECORD ADJUSTING ENTRIES REGARDING ACCRUAL OF INCOME AND EXPENSES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ADJUSTING ENTRIES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b="1" dirty="0" smtClean="0"/>
              <a:t>STRUCTURE OF THIS SESSION</a:t>
            </a:r>
          </a:p>
          <a:p>
            <a:pPr algn="ctr" eaLnBrk="1" hangingPunct="1">
              <a:buFontTx/>
              <a:buNone/>
            </a:pPr>
            <a:r>
              <a:rPr lang="en-US" b="1" dirty="0" smtClean="0"/>
              <a:t>50:50</a:t>
            </a:r>
          </a:p>
          <a:p>
            <a:pPr algn="ctr" eaLnBrk="1" hangingPunct="1"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B0F0"/>
                </a:solidFill>
              </a:rPr>
              <a:t>Active participation is sought</a:t>
            </a:r>
          </a:p>
          <a:p>
            <a:pPr algn="ctr" eaLnBrk="1" hangingPunct="1">
              <a:buFontTx/>
              <a:buNone/>
            </a:pPr>
            <a:r>
              <a:rPr lang="en-US" b="1" u="sng" dirty="0" smtClean="0"/>
              <a:t>PARTICIPATION MEANS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Contributing innovative and effective ideas towards the current topic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Answering various questions 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Following the mentor’s instructions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ADJUSTING ENTRIES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dirty="0" smtClean="0"/>
              <a:t>WIIFM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THIS SESSION WILL HELP YOU IN LEARNING HOW TO MAKE ADJUSTING ENTRIES BEFORE CLOSING THE BOOKS OF ACCOUNTS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Accrual of Unrecorded Expenses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Some liabilities (and expenses) grow moment to moment with the </a:t>
            </a:r>
            <a:r>
              <a:rPr lang="en-US" sz="2400" dirty="0" smtClean="0"/>
              <a:t>PASSAGE OF TIME.  </a:t>
            </a:r>
            <a:r>
              <a:rPr lang="en-US" sz="2400" dirty="0"/>
              <a:t>Examples include:</a:t>
            </a:r>
          </a:p>
          <a:p>
            <a:pPr lvl="1"/>
            <a:r>
              <a:rPr lang="en-US" sz="2000" dirty="0"/>
              <a:t>Wages</a:t>
            </a:r>
          </a:p>
          <a:p>
            <a:pPr lvl="1"/>
            <a:r>
              <a:rPr lang="en-US" sz="2000" dirty="0"/>
              <a:t>Interest</a:t>
            </a:r>
          </a:p>
          <a:p>
            <a:pPr lvl="1"/>
            <a:r>
              <a:rPr lang="en-US" sz="2000" dirty="0"/>
              <a:t>Income taxes</a:t>
            </a:r>
          </a:p>
          <a:p>
            <a:r>
              <a:rPr lang="en-US" sz="2400" dirty="0"/>
              <a:t>Adjustments are made to bring each accrued expense (and corresponding liability) account up to date at the end of the period before preparation of the financial statements</a:t>
            </a:r>
          </a:p>
          <a:p>
            <a:r>
              <a:rPr lang="en-US" sz="2400" dirty="0"/>
              <a:t>Adjustments are necessary to accurately </a:t>
            </a:r>
            <a:r>
              <a:rPr lang="en-US" sz="2400" u="sng" dirty="0"/>
              <a:t>match the expense to the period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Accounting for Accrual of Wages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Assume a company owes $30,000 for employee services rendered during the last 3 days of the month of January, but will not pay the employees for these services until Friday, February 2</a:t>
            </a:r>
          </a:p>
          <a:p>
            <a:r>
              <a:rPr lang="en-US"/>
              <a:t>The following transaction shows the entry to accrue wages for Monday, January 29, through Wednesday, January 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70C0"/>
                </a:solidFill>
              </a:rPr>
              <a:t>ASSESSMENT </a:t>
            </a:r>
            <a:r>
              <a:rPr lang="en-US" b="1" i="1" u="sng" dirty="0" smtClean="0">
                <a:solidFill>
                  <a:srgbClr val="0070C0"/>
                </a:solidFill>
              </a:rPr>
              <a:t>n</a:t>
            </a:r>
            <a:r>
              <a:rPr lang="en-US" b="1" u="sng" dirty="0" smtClean="0">
                <a:solidFill>
                  <a:srgbClr val="0070C0"/>
                </a:solidFill>
              </a:rPr>
              <a:t>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4800" b="1" dirty="0" smtClean="0">
                <a:solidFill>
                  <a:srgbClr val="FF0000"/>
                </a:solidFill>
              </a:rPr>
              <a:t>CLASS PARTICIPATION</a:t>
            </a:r>
            <a:r>
              <a:rPr lang="en-US" dirty="0" smtClean="0"/>
              <a:t>		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19400"/>
            <a:ext cx="807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transaction recognizes both an expense and a liability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Failure to record the adjustment </a:t>
            </a:r>
            <a:r>
              <a:rPr lang="en-US" dirty="0" smtClean="0">
                <a:solidFill>
                  <a:srgbClr val="7030A0"/>
                </a:solidFill>
              </a:rPr>
              <a:t>UNDERSTATES both </a:t>
            </a:r>
            <a:r>
              <a:rPr lang="en-US" dirty="0">
                <a:solidFill>
                  <a:srgbClr val="7030A0"/>
                </a:solidFill>
              </a:rPr>
              <a:t>expenses and liabilities</a:t>
            </a:r>
          </a:p>
        </p:txBody>
      </p:sp>
      <p:sp>
        <p:nvSpPr>
          <p:cNvPr id="201736" name="Text Box 8"/>
          <p:cNvSpPr txBox="1"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Accounting for Accrual of Wages</a:t>
            </a: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1295400" y="3292475"/>
            <a:ext cx="6545263" cy="82232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EBC3"/>
                </a:solidFill>
              </a:rPr>
              <a:t>Wages expense                          30,000</a:t>
            </a:r>
          </a:p>
          <a:p>
            <a:r>
              <a:rPr lang="en-US" sz="2400">
                <a:solidFill>
                  <a:srgbClr val="FFEBC3"/>
                </a:solidFill>
              </a:rPr>
              <a:t>      Accrued wages payable                    30,000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Accrual of Interest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Interest is the “rent” paid for the use of money</a:t>
            </a:r>
          </a:p>
          <a:p>
            <a:r>
              <a:rPr lang="en-US"/>
              <a:t>Interest accumulates (accrues) as time passes, regardless of when a company actually pays cash for interest</a:t>
            </a:r>
          </a:p>
          <a:p>
            <a:r>
              <a:rPr lang="en-US"/>
              <a:t>Assume a company borrows $100,000 on December 31, 2005, and the terms of the loan require repayment of the loan amount of $100,000 plus interest on December 31, 2006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Accrual of Interest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Calculation of interest for any part of a year is as follows: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For the full year, the interest is:</a:t>
            </a: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685800" y="2819400"/>
            <a:ext cx="7861300" cy="4572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EBC3"/>
                </a:solidFill>
              </a:rPr>
              <a:t>Principal  x  Interest rate  x  Fraction of a year  =  Interest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2390775" y="4648200"/>
            <a:ext cx="4476750" cy="4572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EBC3"/>
                </a:solidFill>
              </a:rPr>
              <a:t>$100,000  x  .09  x  1  =  $9,000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Accrual of Interest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of January 31, the amount of interest owed is 1/12  x  .09  x  $100,000  =  $750</a:t>
            </a:r>
          </a:p>
          <a:p>
            <a:r>
              <a:rPr lang="en-US" dirty="0"/>
              <a:t>The adjusting journal entry is: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Failure to record the adjustment </a:t>
            </a:r>
            <a:r>
              <a:rPr lang="en-US" dirty="0" smtClean="0">
                <a:solidFill>
                  <a:srgbClr val="7030A0"/>
                </a:solidFill>
              </a:rPr>
              <a:t>UNDERSTATES </a:t>
            </a:r>
            <a:r>
              <a:rPr lang="en-US" dirty="0">
                <a:solidFill>
                  <a:srgbClr val="7030A0"/>
                </a:solidFill>
              </a:rPr>
              <a:t>both liabilities and expenses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641475" y="3352800"/>
            <a:ext cx="5902325" cy="82232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EBC3"/>
                </a:solidFill>
              </a:rPr>
              <a:t>Interest expense                       750</a:t>
            </a:r>
          </a:p>
          <a:p>
            <a:r>
              <a:rPr lang="en-US" sz="2400">
                <a:solidFill>
                  <a:srgbClr val="FFEBC3"/>
                </a:solidFill>
              </a:rPr>
              <a:t>      Accrued interest payable                750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Accrual of Unrecorded Revenues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accrual of unrecorded revenues is the mirror image of the accrual of unrecorded expenses</a:t>
            </a:r>
          </a:p>
          <a:p>
            <a:r>
              <a:rPr lang="en-US" dirty="0"/>
              <a:t>An adjustment is required to recognize revenues </a:t>
            </a:r>
            <a:r>
              <a:rPr lang="en-US" u="sng" dirty="0"/>
              <a:t>earned but not received </a:t>
            </a:r>
            <a:r>
              <a:rPr lang="en-US" dirty="0"/>
              <a:t>in cash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Accrual of Unrecorded Revenues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Assume a law firm renders $10,000 of services during January, but does not bill for these services until March 31</a:t>
            </a:r>
          </a:p>
          <a:p>
            <a:pPr>
              <a:lnSpc>
                <a:spcPct val="90000"/>
              </a:lnSpc>
            </a:pPr>
            <a:r>
              <a:rPr lang="en-US" dirty="0"/>
              <a:t>The following adjustment is made for unrecorded revenues for the month of January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7030A0"/>
                </a:solidFill>
              </a:rPr>
              <a:t>Failure to make this adjustment understates both assets and revenues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457200" y="3978275"/>
            <a:ext cx="8166100" cy="82232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EBC3"/>
                </a:solidFill>
              </a:rPr>
              <a:t>Accrued (Unbilled) Fees Receivable           10,000</a:t>
            </a:r>
          </a:p>
          <a:p>
            <a:r>
              <a:rPr lang="en-US" sz="2400">
                <a:solidFill>
                  <a:srgbClr val="FFEBC3"/>
                </a:solidFill>
              </a:rPr>
              <a:t>      Fee Revenue                                                        10,000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Adjusting Process in Perspective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complete accounting cycle now becomes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7239000" y="4572000"/>
            <a:ext cx="1676400" cy="762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CC"/>
                </a:solidFill>
              </a:rPr>
              <a:t>Financial </a:t>
            </a:r>
          </a:p>
          <a:p>
            <a:pPr algn="ctr"/>
            <a:r>
              <a:rPr lang="en-US">
                <a:solidFill>
                  <a:srgbClr val="FFFFCC"/>
                </a:solidFill>
              </a:rPr>
              <a:t>Statements</a:t>
            </a: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4876800" y="4572000"/>
            <a:ext cx="1676400" cy="762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CC"/>
                </a:solidFill>
              </a:rPr>
              <a:t>Adjusted</a:t>
            </a:r>
          </a:p>
          <a:p>
            <a:pPr algn="ctr"/>
            <a:r>
              <a:rPr lang="en-US">
                <a:solidFill>
                  <a:srgbClr val="FFFFCC"/>
                </a:solidFill>
              </a:rPr>
              <a:t>Trial Balance</a:t>
            </a:r>
          </a:p>
        </p:txBody>
      </p:sp>
      <p:sp>
        <p:nvSpPr>
          <p:cNvPr id="210950" name="Rectangle 6"/>
          <p:cNvSpPr>
            <a:spLocks noChangeArrowheads="1"/>
          </p:cNvSpPr>
          <p:nvPr/>
        </p:nvSpPr>
        <p:spPr bwMode="auto">
          <a:xfrm>
            <a:off x="2514600" y="4572000"/>
            <a:ext cx="1676400" cy="762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CC"/>
                </a:solidFill>
              </a:rPr>
              <a:t>Journalize and</a:t>
            </a:r>
          </a:p>
          <a:p>
            <a:pPr algn="ctr"/>
            <a:r>
              <a:rPr lang="en-US">
                <a:solidFill>
                  <a:srgbClr val="FFFFCC"/>
                </a:solidFill>
              </a:rPr>
              <a:t>Post Adjustments</a:t>
            </a:r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152400" y="4572000"/>
            <a:ext cx="1676400" cy="762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CC"/>
                </a:solidFill>
              </a:rPr>
              <a:t>Unadjusted</a:t>
            </a:r>
          </a:p>
          <a:p>
            <a:pPr algn="ctr"/>
            <a:r>
              <a:rPr lang="en-US">
                <a:solidFill>
                  <a:srgbClr val="FFFFCC"/>
                </a:solidFill>
              </a:rPr>
              <a:t>Trial Balance</a:t>
            </a:r>
          </a:p>
        </p:txBody>
      </p:sp>
      <p:sp>
        <p:nvSpPr>
          <p:cNvPr id="210952" name="Rectangle 8"/>
          <p:cNvSpPr>
            <a:spLocks noChangeArrowheads="1"/>
          </p:cNvSpPr>
          <p:nvPr/>
        </p:nvSpPr>
        <p:spPr bwMode="auto">
          <a:xfrm>
            <a:off x="152400" y="2514600"/>
            <a:ext cx="1676400" cy="762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CC"/>
                </a:solidFill>
              </a:rPr>
              <a:t>Transactions</a:t>
            </a:r>
          </a:p>
        </p:txBody>
      </p:sp>
      <p:sp>
        <p:nvSpPr>
          <p:cNvPr id="210953" name="Rectangle 9"/>
          <p:cNvSpPr>
            <a:spLocks noChangeArrowheads="1"/>
          </p:cNvSpPr>
          <p:nvPr/>
        </p:nvSpPr>
        <p:spPr bwMode="auto">
          <a:xfrm>
            <a:off x="2514600" y="2514600"/>
            <a:ext cx="1676400" cy="762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CC"/>
                </a:solidFill>
              </a:rPr>
              <a:t>Documentation</a:t>
            </a:r>
          </a:p>
        </p:txBody>
      </p:sp>
      <p:sp>
        <p:nvSpPr>
          <p:cNvPr id="210954" name="Rectangle 10"/>
          <p:cNvSpPr>
            <a:spLocks noChangeArrowheads="1"/>
          </p:cNvSpPr>
          <p:nvPr/>
        </p:nvSpPr>
        <p:spPr bwMode="auto">
          <a:xfrm>
            <a:off x="4876800" y="2514600"/>
            <a:ext cx="1676400" cy="762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CC"/>
                </a:solidFill>
              </a:rPr>
              <a:t>Journal</a:t>
            </a:r>
          </a:p>
        </p:txBody>
      </p:sp>
      <p:sp>
        <p:nvSpPr>
          <p:cNvPr id="210955" name="Rectangle 11"/>
          <p:cNvSpPr>
            <a:spLocks noChangeArrowheads="1"/>
          </p:cNvSpPr>
          <p:nvPr/>
        </p:nvSpPr>
        <p:spPr bwMode="auto">
          <a:xfrm>
            <a:off x="7239000" y="2514600"/>
            <a:ext cx="1676400" cy="762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CC"/>
                </a:solidFill>
              </a:rPr>
              <a:t>Ledger</a:t>
            </a:r>
          </a:p>
        </p:txBody>
      </p:sp>
      <p:sp>
        <p:nvSpPr>
          <p:cNvPr id="210956" name="Line 12"/>
          <p:cNvSpPr>
            <a:spLocks noChangeShapeType="1"/>
          </p:cNvSpPr>
          <p:nvPr/>
        </p:nvSpPr>
        <p:spPr bwMode="auto">
          <a:xfrm>
            <a:off x="1905000" y="2895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0957" name="Line 13"/>
          <p:cNvSpPr>
            <a:spLocks noChangeShapeType="1"/>
          </p:cNvSpPr>
          <p:nvPr/>
        </p:nvSpPr>
        <p:spPr bwMode="auto">
          <a:xfrm>
            <a:off x="6629400" y="2895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>
            <a:off x="4267200" y="2895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>
            <a:off x="1905000" y="4953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0960" name="Line 16"/>
          <p:cNvSpPr>
            <a:spLocks noChangeShapeType="1"/>
          </p:cNvSpPr>
          <p:nvPr/>
        </p:nvSpPr>
        <p:spPr bwMode="auto">
          <a:xfrm>
            <a:off x="4267200" y="4953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>
            <a:off x="6629400" y="4953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cxnSp>
        <p:nvCxnSpPr>
          <p:cNvPr id="210963" name="AutoShape 19"/>
          <p:cNvCxnSpPr>
            <a:cxnSpLocks noChangeShapeType="1"/>
            <a:stCxn id="210947" idx="3"/>
            <a:endCxn id="210947" idx="3"/>
          </p:cNvCxnSpPr>
          <p:nvPr/>
        </p:nvCxnSpPr>
        <p:spPr bwMode="auto">
          <a:xfrm>
            <a:off x="8686800" y="38639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0965" name="Line 21"/>
          <p:cNvSpPr>
            <a:spLocks noChangeShapeType="1"/>
          </p:cNvSpPr>
          <p:nvPr/>
        </p:nvSpPr>
        <p:spPr bwMode="auto">
          <a:xfrm>
            <a:off x="8153400" y="3276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0966" name="Line 22"/>
          <p:cNvSpPr>
            <a:spLocks noChangeShapeType="1"/>
          </p:cNvSpPr>
          <p:nvPr/>
        </p:nvSpPr>
        <p:spPr bwMode="auto">
          <a:xfrm flipH="1">
            <a:off x="990600" y="3886200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0967" name="Line 23"/>
          <p:cNvSpPr>
            <a:spLocks noChangeShapeType="1"/>
          </p:cNvSpPr>
          <p:nvPr/>
        </p:nvSpPr>
        <p:spPr bwMode="auto">
          <a:xfrm>
            <a:off x="990600" y="3886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Adjusting Process in Perspective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adjusting entry affects at least</a:t>
            </a:r>
          </a:p>
          <a:p>
            <a:pPr lvl="1"/>
            <a:r>
              <a:rPr lang="en-US"/>
              <a:t>One income statement account and</a:t>
            </a:r>
          </a:p>
          <a:p>
            <a:pPr lvl="1"/>
            <a:r>
              <a:rPr lang="en-US"/>
              <a:t>One balance sheet account</a:t>
            </a:r>
          </a:p>
          <a:p>
            <a:r>
              <a:rPr lang="en-US"/>
              <a:t>The Cash account is not adjusted</a:t>
            </a:r>
          </a:p>
          <a:p>
            <a:r>
              <a:rPr lang="en-US"/>
              <a:t>The end-of-period adjustment process is reserved for implicit transactions, which anchor the accrual basis of accounting</a:t>
            </a:r>
          </a:p>
          <a:p>
            <a:pPr lvl="1"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Adjusting Process in Perspective</a:t>
            </a:r>
          </a:p>
        </p:txBody>
      </p:sp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6172200" y="3886200"/>
            <a:ext cx="1371600" cy="1143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FFFFCC"/>
                </a:solidFill>
              </a:rPr>
              <a:t>Revenues in 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the Income 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Statement</a:t>
            </a:r>
          </a:p>
        </p:txBody>
      </p:sp>
      <p:sp>
        <p:nvSpPr>
          <p:cNvPr id="212999" name="Rectangle 7"/>
          <p:cNvSpPr>
            <a:spLocks noChangeArrowheads="1"/>
          </p:cNvSpPr>
          <p:nvPr/>
        </p:nvSpPr>
        <p:spPr bwMode="auto">
          <a:xfrm>
            <a:off x="2895600" y="3886200"/>
            <a:ext cx="1371600" cy="1143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FFFFCC"/>
                </a:solidFill>
              </a:rPr>
              <a:t>Liabilities in the 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Balance Sheet</a:t>
            </a:r>
          </a:p>
        </p:txBody>
      </p:sp>
      <p:sp>
        <p:nvSpPr>
          <p:cNvPr id="213000" name="Rectangle 8"/>
          <p:cNvSpPr>
            <a:spLocks noChangeArrowheads="1"/>
          </p:cNvSpPr>
          <p:nvPr/>
        </p:nvSpPr>
        <p:spPr bwMode="auto">
          <a:xfrm>
            <a:off x="152400" y="3962400"/>
            <a:ext cx="1371600" cy="1143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FFFFCC"/>
                </a:solidFill>
              </a:rPr>
              <a:t>Advance Cash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 Collections for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 Future 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Services to be 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Rendered</a:t>
            </a:r>
          </a:p>
        </p:txBody>
      </p:sp>
      <p:sp>
        <p:nvSpPr>
          <p:cNvPr id="213001" name="Rectangle 9"/>
          <p:cNvSpPr>
            <a:spLocks noChangeArrowheads="1"/>
          </p:cNvSpPr>
          <p:nvPr/>
        </p:nvSpPr>
        <p:spPr bwMode="auto">
          <a:xfrm>
            <a:off x="152400" y="2057400"/>
            <a:ext cx="1371600" cy="1143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FFFFCC"/>
                </a:solidFill>
              </a:rPr>
              <a:t>Advance Cash 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Payments for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 Future 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Services to be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Received</a:t>
            </a:r>
          </a:p>
        </p:txBody>
      </p:sp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6172200" y="2057400"/>
            <a:ext cx="1371600" cy="1143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FFFFCC"/>
                </a:solidFill>
              </a:rPr>
              <a:t>Expenses in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the Income 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Statement</a:t>
            </a:r>
          </a:p>
        </p:txBody>
      </p:sp>
      <p:sp>
        <p:nvSpPr>
          <p:cNvPr id="213003" name="Rectangle 11"/>
          <p:cNvSpPr>
            <a:spLocks noChangeArrowheads="1"/>
          </p:cNvSpPr>
          <p:nvPr/>
        </p:nvSpPr>
        <p:spPr bwMode="auto">
          <a:xfrm>
            <a:off x="2895600" y="2057400"/>
            <a:ext cx="1371600" cy="1143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FFFFCC"/>
                </a:solidFill>
              </a:rPr>
              <a:t>Noncash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Assets in the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Balance Sheet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4570413" y="2312988"/>
            <a:ext cx="118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Transformed</a:t>
            </a:r>
          </a:p>
          <a:p>
            <a:pPr algn="ctr"/>
            <a:r>
              <a:rPr lang="en-US" sz="1400"/>
              <a:t>by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7680325" y="2286000"/>
            <a:ext cx="13874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/>
              <a:t>Expiration of Unexpired Costs</a:t>
            </a:r>
          </a:p>
        </p:txBody>
      </p:sp>
      <p:sp>
        <p:nvSpPr>
          <p:cNvPr id="213007" name="Text Box 15"/>
          <p:cNvSpPr txBox="1">
            <a:spLocks noChangeArrowheads="1"/>
          </p:cNvSpPr>
          <p:nvPr/>
        </p:nvSpPr>
        <p:spPr bwMode="auto">
          <a:xfrm>
            <a:off x="1752600" y="2389188"/>
            <a:ext cx="715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Create</a:t>
            </a:r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7696200" y="4010025"/>
            <a:ext cx="1295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/>
              <a:t>Earnings of Revenues Received in Advance</a:t>
            </a:r>
          </a:p>
        </p:txBody>
      </p:sp>
      <p:sp>
        <p:nvSpPr>
          <p:cNvPr id="213009" name="Text Box 17"/>
          <p:cNvSpPr txBox="1">
            <a:spLocks noChangeArrowheads="1"/>
          </p:cNvSpPr>
          <p:nvPr/>
        </p:nvSpPr>
        <p:spPr bwMode="auto">
          <a:xfrm>
            <a:off x="1752600" y="4186238"/>
            <a:ext cx="715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Create</a:t>
            </a:r>
          </a:p>
        </p:txBody>
      </p:sp>
      <p:sp>
        <p:nvSpPr>
          <p:cNvPr id="213010" name="Text Box 18"/>
          <p:cNvSpPr txBox="1">
            <a:spLocks noChangeArrowheads="1"/>
          </p:cNvSpPr>
          <p:nvPr/>
        </p:nvSpPr>
        <p:spPr bwMode="auto">
          <a:xfrm>
            <a:off x="4329113" y="3962400"/>
            <a:ext cx="16906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/>
              <a:t>Transformed</a:t>
            </a:r>
          </a:p>
          <a:p>
            <a:pPr algn="ctr"/>
            <a:r>
              <a:rPr lang="en-US" sz="1400"/>
              <a:t>By Adjustments into</a:t>
            </a:r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1600200" y="29718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3012" name="Line 20"/>
          <p:cNvSpPr>
            <a:spLocks noChangeShapeType="1"/>
          </p:cNvSpPr>
          <p:nvPr/>
        </p:nvSpPr>
        <p:spPr bwMode="auto">
          <a:xfrm>
            <a:off x="1600200" y="48006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3013" name="Line 21"/>
          <p:cNvSpPr>
            <a:spLocks noChangeShapeType="1"/>
          </p:cNvSpPr>
          <p:nvPr/>
        </p:nvSpPr>
        <p:spPr bwMode="auto">
          <a:xfrm>
            <a:off x="4343400" y="29718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3014" name="Line 22"/>
          <p:cNvSpPr>
            <a:spLocks noChangeShapeType="1"/>
          </p:cNvSpPr>
          <p:nvPr/>
        </p:nvSpPr>
        <p:spPr bwMode="auto">
          <a:xfrm>
            <a:off x="4343400" y="48006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Adjusting Process in Perspective</a:t>
            </a: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2895600" y="3886200"/>
            <a:ext cx="1371600" cy="1143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FFFFCC"/>
                </a:solidFill>
              </a:rPr>
              <a:t>Liabilities in the 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Balance Sheet</a:t>
            </a:r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6172200" y="3886200"/>
            <a:ext cx="1371600" cy="1143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FFFFCC"/>
                </a:solidFill>
              </a:rPr>
              <a:t>Later Cash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Payments</a:t>
            </a:r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152400" y="2057400"/>
            <a:ext cx="1371600" cy="1143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FFFFCC"/>
                </a:solidFill>
              </a:rPr>
              <a:t>Passing of Time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and the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Continuous Use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of Services</a:t>
            </a:r>
          </a:p>
        </p:txBody>
      </p:sp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2895600" y="2057400"/>
            <a:ext cx="1371600" cy="1143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FFFFCC"/>
                </a:solidFill>
              </a:rPr>
              <a:t>Expenses in the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Income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Statement</a:t>
            </a:r>
          </a:p>
        </p:txBody>
      </p:sp>
      <p:sp>
        <p:nvSpPr>
          <p:cNvPr id="217099" name="Text Box 11"/>
          <p:cNvSpPr txBox="1">
            <a:spLocks noChangeArrowheads="1"/>
          </p:cNvSpPr>
          <p:nvPr/>
        </p:nvSpPr>
        <p:spPr bwMode="auto">
          <a:xfrm>
            <a:off x="1600200" y="2028825"/>
            <a:ext cx="1295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/>
              <a:t>Recorded by Adjustments as Increases in</a:t>
            </a:r>
          </a:p>
        </p:txBody>
      </p:sp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7772400" y="4070350"/>
            <a:ext cx="1295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/>
              <a:t>Accrual of Unrecorded Expenses </a:t>
            </a:r>
          </a:p>
        </p:txBody>
      </p:sp>
      <p:sp>
        <p:nvSpPr>
          <p:cNvPr id="217102" name="Text Box 14"/>
          <p:cNvSpPr txBox="1">
            <a:spLocks noChangeArrowheads="1"/>
          </p:cNvSpPr>
          <p:nvPr/>
        </p:nvSpPr>
        <p:spPr bwMode="auto">
          <a:xfrm>
            <a:off x="4329113" y="4343400"/>
            <a:ext cx="1690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/>
              <a:t>Decreased by</a:t>
            </a:r>
          </a:p>
        </p:txBody>
      </p:sp>
      <p:sp>
        <p:nvSpPr>
          <p:cNvPr id="217103" name="Line 15"/>
          <p:cNvSpPr>
            <a:spLocks noChangeShapeType="1"/>
          </p:cNvSpPr>
          <p:nvPr/>
        </p:nvSpPr>
        <p:spPr bwMode="auto">
          <a:xfrm>
            <a:off x="1600200" y="29718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7106" name="Line 18"/>
          <p:cNvSpPr>
            <a:spLocks noChangeShapeType="1"/>
          </p:cNvSpPr>
          <p:nvPr/>
        </p:nvSpPr>
        <p:spPr bwMode="auto">
          <a:xfrm>
            <a:off x="4343400" y="48006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7107" name="Text Box 19"/>
          <p:cNvSpPr txBox="1">
            <a:spLocks noChangeArrowheads="1"/>
          </p:cNvSpPr>
          <p:nvPr/>
        </p:nvSpPr>
        <p:spPr bwMode="auto">
          <a:xfrm>
            <a:off x="3336925" y="3429000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and</a:t>
            </a:r>
          </a:p>
        </p:txBody>
      </p:sp>
      <p:sp>
        <p:nvSpPr>
          <p:cNvPr id="217108" name="Line 20"/>
          <p:cNvSpPr>
            <a:spLocks noChangeShapeType="1"/>
          </p:cNvSpPr>
          <p:nvPr/>
        </p:nvSpPr>
        <p:spPr bwMode="auto">
          <a:xfrm>
            <a:off x="2209800" y="29718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7109" name="Line 21"/>
          <p:cNvSpPr>
            <a:spLocks noChangeShapeType="1"/>
          </p:cNvSpPr>
          <p:nvPr/>
        </p:nvSpPr>
        <p:spPr bwMode="auto">
          <a:xfrm>
            <a:off x="2209800" y="4800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70C0"/>
                </a:solidFill>
              </a:rPr>
              <a:t>ASSESSMENT </a:t>
            </a:r>
            <a:r>
              <a:rPr lang="en-US" b="1" i="1" u="sng" dirty="0" smtClean="0">
                <a:solidFill>
                  <a:srgbClr val="0070C0"/>
                </a:solidFill>
              </a:rPr>
              <a:t>n</a:t>
            </a:r>
            <a:r>
              <a:rPr lang="en-US" b="1" u="sng" dirty="0" smtClean="0">
                <a:solidFill>
                  <a:srgbClr val="0070C0"/>
                </a:solidFill>
              </a:rPr>
              <a:t>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000" b="1" dirty="0" smtClean="0">
                <a:solidFill>
                  <a:srgbClr val="FF0000"/>
                </a:solidFill>
              </a:rPr>
              <a:t>MID TERM    </a:t>
            </a:r>
            <a:r>
              <a:rPr lang="en-US" sz="4000" b="1" i="1" dirty="0" smtClean="0">
                <a:solidFill>
                  <a:srgbClr val="FF0000"/>
                </a:solidFill>
              </a:rPr>
              <a:t>n</a:t>
            </a:r>
            <a:r>
              <a:rPr lang="en-US" sz="4000" b="1" dirty="0" smtClean="0">
                <a:solidFill>
                  <a:srgbClr val="FF0000"/>
                </a:solidFill>
              </a:rPr>
              <a:t>	 FINAL TERM EXAM 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dirty="0" smtClean="0"/>
              <a:t>					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71750"/>
            <a:ext cx="81534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Adjusting Process in Perspective</a:t>
            </a: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2895600" y="3886200"/>
            <a:ext cx="1371600" cy="1143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FFFFCC"/>
                </a:solidFill>
              </a:rPr>
              <a:t>Noncash Assets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In the Balance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Sheet</a:t>
            </a: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6172200" y="3886200"/>
            <a:ext cx="1371600" cy="1143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FFFFCC"/>
                </a:solidFill>
              </a:rPr>
              <a:t>Later Cash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Collections</a:t>
            </a:r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152400" y="2057400"/>
            <a:ext cx="1371600" cy="1143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FFFFCC"/>
                </a:solidFill>
              </a:rPr>
              <a:t>Passing of Time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and the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Continuous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Rendering of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Services</a:t>
            </a:r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2895600" y="2057400"/>
            <a:ext cx="1371600" cy="11430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FFFFCC"/>
                </a:solidFill>
              </a:rPr>
              <a:t>Revenues in the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Income</a:t>
            </a:r>
          </a:p>
          <a:p>
            <a:pPr algn="ctr"/>
            <a:r>
              <a:rPr lang="en-US" sz="1400">
                <a:solidFill>
                  <a:srgbClr val="FFFFCC"/>
                </a:solidFill>
              </a:rPr>
              <a:t>Statement</a:t>
            </a: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600200" y="2028825"/>
            <a:ext cx="1295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/>
              <a:t>Recorded by Adjustments as Increases in</a:t>
            </a: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7772400" y="4070350"/>
            <a:ext cx="1295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/>
              <a:t>Accrual of Unrecorded Revenues</a:t>
            </a:r>
          </a:p>
        </p:txBody>
      </p:sp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4329113" y="4343400"/>
            <a:ext cx="1690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/>
              <a:t>Decreased by</a:t>
            </a:r>
          </a:p>
        </p:txBody>
      </p:sp>
      <p:sp>
        <p:nvSpPr>
          <p:cNvPr id="218122" name="Line 10"/>
          <p:cNvSpPr>
            <a:spLocks noChangeShapeType="1"/>
          </p:cNvSpPr>
          <p:nvPr/>
        </p:nvSpPr>
        <p:spPr bwMode="auto">
          <a:xfrm>
            <a:off x="1600200" y="29718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8123" name="Line 11"/>
          <p:cNvSpPr>
            <a:spLocks noChangeShapeType="1"/>
          </p:cNvSpPr>
          <p:nvPr/>
        </p:nvSpPr>
        <p:spPr bwMode="auto">
          <a:xfrm>
            <a:off x="4343400" y="48006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8124" name="Text Box 12"/>
          <p:cNvSpPr txBox="1">
            <a:spLocks noChangeArrowheads="1"/>
          </p:cNvSpPr>
          <p:nvPr/>
        </p:nvSpPr>
        <p:spPr bwMode="auto">
          <a:xfrm>
            <a:off x="3336925" y="3429000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and</a:t>
            </a:r>
          </a:p>
        </p:txBody>
      </p:sp>
      <p:sp>
        <p:nvSpPr>
          <p:cNvPr id="218125" name="Line 13"/>
          <p:cNvSpPr>
            <a:spLocks noChangeShapeType="1"/>
          </p:cNvSpPr>
          <p:nvPr/>
        </p:nvSpPr>
        <p:spPr bwMode="auto">
          <a:xfrm>
            <a:off x="2209800" y="29718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8126" name="Line 14"/>
          <p:cNvSpPr>
            <a:spLocks noChangeShapeType="1"/>
          </p:cNvSpPr>
          <p:nvPr/>
        </p:nvSpPr>
        <p:spPr bwMode="auto">
          <a:xfrm>
            <a:off x="2209800" y="4800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CLASSIFIED BALANCE SHEET AND INCOME STATEMENT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i="1" u="sng" dirty="0" smtClean="0">
                <a:solidFill>
                  <a:srgbClr val="7030A0"/>
                </a:solidFill>
              </a:rPr>
              <a:t>LINKAGE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B0F0"/>
                </a:solidFill>
              </a:rPr>
              <a:t>ENHANCE YOUR PREVIOUS KNOWLEDGE REGARDING FINANCIAL STATEMENTS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</a:rPr>
              <a:t>YOU WILL BE ABLE TO PREPARE FINANCIAL STATEMENTS IN PROFESSIONAL FORMAT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</p:txBody>
      </p:sp>
      <p:pic>
        <p:nvPicPr>
          <p:cNvPr id="5" name="Picture 2" descr="http://t2.gstatic.com/images?q=tbn:ANd9GcQdGVSqr6ZUjvVczRsmTsYzzrFj8O_YD2UV68u-e2j3GZRcPwY&amp;t=1&amp;usg=__1t6pInTTNglk-2bfFsWscBgHCmQ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133600"/>
            <a:ext cx="2466975" cy="184785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i="1" u="sng" dirty="0" smtClean="0">
                <a:solidFill>
                  <a:srgbClr val="7030A0"/>
                </a:solidFill>
              </a:rPr>
              <a:t/>
            </a:r>
            <a:br>
              <a:rPr lang="en-US" i="1" u="sng" dirty="0" smtClean="0">
                <a:solidFill>
                  <a:srgbClr val="7030A0"/>
                </a:solidFill>
              </a:rPr>
            </a:br>
            <a:r>
              <a:rPr lang="en-US" i="1" u="sng" dirty="0" smtClean="0">
                <a:solidFill>
                  <a:srgbClr val="7030A0"/>
                </a:solidFill>
              </a:rPr>
              <a:t>OUTCOME of THIS SESSION</a:t>
            </a:r>
            <a:br>
              <a:rPr lang="en-US" i="1" u="sng" dirty="0" smtClean="0">
                <a:solidFill>
                  <a:srgbClr val="7030A0"/>
                </a:solidFill>
              </a:rPr>
            </a:b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endParaRPr lang="en-US" sz="32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0000"/>
                </a:solidFill>
              </a:rPr>
              <a:t>HOW TO PREPARE PROFESSIONAL FINANCIAL STATEMENTS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32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0000"/>
                </a:solidFill>
              </a:rPr>
              <a:t>FINANCIAL STATEMENT ANALYSIS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CLASSIFIED BALANCE SHEET AND INCOME STATEMENT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b="1" dirty="0" smtClean="0"/>
              <a:t>STRUCTURE OF THIS SESSION</a:t>
            </a:r>
          </a:p>
          <a:p>
            <a:pPr algn="ctr" eaLnBrk="1" hangingPunct="1">
              <a:buFontTx/>
              <a:buNone/>
            </a:pPr>
            <a:r>
              <a:rPr lang="en-US" b="1" dirty="0" smtClean="0"/>
              <a:t>50:50</a:t>
            </a:r>
          </a:p>
          <a:p>
            <a:pPr algn="ctr" eaLnBrk="1" hangingPunct="1"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B0F0"/>
                </a:solidFill>
              </a:rPr>
              <a:t>Active participation is sought</a:t>
            </a:r>
          </a:p>
          <a:p>
            <a:pPr algn="ctr" eaLnBrk="1" hangingPunct="1">
              <a:buFontTx/>
              <a:buNone/>
            </a:pPr>
            <a:r>
              <a:rPr lang="en-US" b="1" u="sng" dirty="0" smtClean="0"/>
              <a:t>PARTICIPATION MEANS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Contributing innovative and effective ideas towards the current topic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Answering various questions 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Following the mentor’s instructions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CLASSIFIED BALANCE SHEET AND INCOME STATEMENT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dirty="0" smtClean="0"/>
              <a:t>WIIFM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THIS SESSION WILL HELP YOU IN LEARNING HOW TO PREPARE FINANCIAL STATEMENTS IN A PROFESSIONAL FORMAT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HOW TO ANALYZE FINANCIAL INFORMATION PRESENTED IN FINANCIAL STATEMENTS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Classified Balance Sheet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 </a:t>
            </a:r>
            <a:r>
              <a:rPr lang="en-US" b="1"/>
              <a:t>classified balance sheet</a:t>
            </a:r>
            <a:r>
              <a:rPr lang="en-US"/>
              <a:t> further groups asset, liability, and owners’ equity accounts into subcategories </a:t>
            </a:r>
          </a:p>
          <a:p>
            <a:r>
              <a:rPr lang="en-US"/>
              <a:t>Assets are classified into two groups:</a:t>
            </a:r>
          </a:p>
          <a:p>
            <a:pPr lvl="1"/>
            <a:r>
              <a:rPr lang="en-US"/>
              <a:t>Current assets</a:t>
            </a:r>
          </a:p>
          <a:p>
            <a:pPr lvl="1"/>
            <a:r>
              <a:rPr lang="en-US"/>
              <a:t>Noncurrent (or long-term) assets</a:t>
            </a:r>
          </a:p>
          <a:p>
            <a:r>
              <a:rPr lang="en-US"/>
              <a:t>Liabilities are classified into </a:t>
            </a:r>
          </a:p>
          <a:p>
            <a:pPr lvl="1"/>
            <a:r>
              <a:rPr lang="en-US"/>
              <a:t>Current liabilities </a:t>
            </a:r>
          </a:p>
          <a:p>
            <a:pPr lvl="1"/>
            <a:r>
              <a:rPr lang="en-US"/>
              <a:t>Noncurrent (or long-term) liabilities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Classified Balance Sheet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Current assets</a:t>
            </a:r>
            <a:r>
              <a:rPr lang="en-US"/>
              <a:t> are cash and other assets that  a company expects to convert to cash, sell, or consume during the next 12 months (or within the normal operating cycle if longer)</a:t>
            </a:r>
          </a:p>
          <a:p>
            <a:r>
              <a:rPr lang="en-US"/>
              <a:t>Current assets are listed in the order in which they are likely to be converted to cash during the coming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Classified Balance Sheet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Current liabilities</a:t>
            </a:r>
            <a:r>
              <a:rPr lang="en-US"/>
              <a:t> are those that come due within the next year (or within the operating cycle if longer)</a:t>
            </a:r>
          </a:p>
          <a:p>
            <a:r>
              <a:rPr lang="en-US"/>
              <a:t>Current liabilities are listed in the order in which they will decrease cash during the coming year</a:t>
            </a:r>
          </a:p>
          <a:p>
            <a:r>
              <a:rPr lang="en-US" b="1"/>
              <a:t>Working capital</a:t>
            </a:r>
            <a:r>
              <a:rPr lang="en-US"/>
              <a:t> is the excess of current assets over current liabilities</a:t>
            </a:r>
          </a:p>
          <a:p>
            <a:r>
              <a:rPr lang="en-US"/>
              <a:t>The following slide shows the classified balance sheet for Chan Audio Company: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Classified Balance Sheet</a:t>
            </a:r>
          </a:p>
        </p:txBody>
      </p:sp>
      <p:graphicFrame>
        <p:nvGraphicFramePr>
          <p:cNvPr id="223237" name="Object 5"/>
          <p:cNvGraphicFramePr>
            <a:graphicFrameLocks noChangeAspect="1"/>
          </p:cNvGraphicFramePr>
          <p:nvPr>
            <p:ph idx="1"/>
          </p:nvPr>
        </p:nvGraphicFramePr>
        <p:xfrm>
          <a:off x="546100" y="1828800"/>
          <a:ext cx="7854950" cy="4032250"/>
        </p:xfrm>
        <a:graphic>
          <a:graphicData uri="http://schemas.openxmlformats.org/presentationml/2006/ole">
            <p:oleObj spid="_x0000_s8194" name="Document" r:id="rId3" imgW="8950490" imgH="4594456" progId="Word.Document.8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Formats of Balance Sheets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balance sheet may be presented in the</a:t>
            </a:r>
          </a:p>
          <a:p>
            <a:pPr lvl="1"/>
            <a:r>
              <a:rPr lang="en-US"/>
              <a:t>Report format</a:t>
            </a:r>
          </a:p>
          <a:p>
            <a:pPr lvl="1"/>
            <a:r>
              <a:rPr lang="en-US"/>
              <a:t>Account format</a:t>
            </a:r>
          </a:p>
          <a:p>
            <a:r>
              <a:rPr lang="en-US"/>
              <a:t>The </a:t>
            </a:r>
            <a:r>
              <a:rPr lang="en-US" b="1"/>
              <a:t>report format</a:t>
            </a:r>
            <a:r>
              <a:rPr lang="en-US"/>
              <a:t> presents the accounts vertically</a:t>
            </a:r>
          </a:p>
          <a:p>
            <a:r>
              <a:rPr lang="en-US"/>
              <a:t>The </a:t>
            </a:r>
            <a:r>
              <a:rPr lang="en-US" b="1"/>
              <a:t>account format</a:t>
            </a:r>
            <a:r>
              <a:rPr lang="en-US"/>
              <a:t> puts the assets at the left and liabilities and owners’ equity at the right</a:t>
            </a:r>
          </a:p>
          <a:p>
            <a:r>
              <a:rPr lang="en-US"/>
              <a:t>Either format is acceptable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</a:rPr>
              <a:t>EXPECTATION FROM STUDENTS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5400" b="1" dirty="0" smtClean="0"/>
              <a:t>PUNCTUAL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14600"/>
            <a:ext cx="815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Income Statement Formats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commonly used formats for income statements are the</a:t>
            </a:r>
          </a:p>
          <a:p>
            <a:pPr lvl="1"/>
            <a:r>
              <a:rPr lang="en-US"/>
              <a:t>Single-step income statement</a:t>
            </a:r>
          </a:p>
          <a:p>
            <a:pPr lvl="1"/>
            <a:r>
              <a:rPr lang="en-US"/>
              <a:t>Multiple-step income statement</a:t>
            </a:r>
          </a:p>
          <a:p>
            <a:r>
              <a:rPr lang="en-US"/>
              <a:t>The next slide presents a </a:t>
            </a:r>
            <a:r>
              <a:rPr lang="en-US" b="1"/>
              <a:t>single-step</a:t>
            </a:r>
            <a:r>
              <a:rPr lang="en-US"/>
              <a:t> income statement for Chan Audio Company</a:t>
            </a:r>
          </a:p>
          <a:p>
            <a:pPr lvl="1"/>
            <a:r>
              <a:rPr lang="en-US"/>
              <a:t>It groups all types of revenue together</a:t>
            </a:r>
          </a:p>
          <a:p>
            <a:pPr lvl="1"/>
            <a:r>
              <a:rPr lang="en-US"/>
              <a:t>It lists and deducts all expenses without drawing any intermediate subtotals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Single-Step Income Statement</a:t>
            </a:r>
          </a:p>
        </p:txBody>
      </p:sp>
      <p:graphicFrame>
        <p:nvGraphicFramePr>
          <p:cNvPr id="228357" name="Object 5"/>
          <p:cNvGraphicFramePr>
            <a:graphicFrameLocks noChangeAspect="1"/>
          </p:cNvGraphicFramePr>
          <p:nvPr>
            <p:ph idx="1"/>
          </p:nvPr>
        </p:nvGraphicFramePr>
        <p:xfrm>
          <a:off x="2344738" y="1820863"/>
          <a:ext cx="4508500" cy="4122737"/>
        </p:xfrm>
        <a:graphic>
          <a:graphicData uri="http://schemas.openxmlformats.org/presentationml/2006/ole">
            <p:oleObj spid="_x0000_s9218" name="Document" r:id="rId3" imgW="4637044" imgH="4239566" progId="Word.Document.8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Multiple-Step Income Statements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Most </a:t>
            </a:r>
            <a:r>
              <a:rPr lang="en-US" b="1"/>
              <a:t>multiple-step</a:t>
            </a:r>
            <a:r>
              <a:rPr lang="en-US"/>
              <a:t> income statements disclose </a:t>
            </a:r>
          </a:p>
          <a:p>
            <a:pPr lvl="1">
              <a:lnSpc>
                <a:spcPct val="90000"/>
              </a:lnSpc>
            </a:pPr>
            <a:r>
              <a:rPr lang="en-US" b="1"/>
              <a:t>Gross profit</a:t>
            </a:r>
            <a:r>
              <a:rPr lang="en-US"/>
              <a:t> (</a:t>
            </a:r>
            <a:r>
              <a:rPr lang="en-US" b="1"/>
              <a:t>gross margin</a:t>
            </a:r>
            <a:r>
              <a:rPr lang="en-US"/>
              <a:t>)</a:t>
            </a:r>
          </a:p>
          <a:p>
            <a:pPr lvl="2">
              <a:lnSpc>
                <a:spcPct val="90000"/>
              </a:lnSpc>
            </a:pPr>
            <a:r>
              <a:rPr lang="en-US"/>
              <a:t>The excess of sales revenue over the cost of the inventory that was sold</a:t>
            </a:r>
          </a:p>
          <a:p>
            <a:pPr lvl="1">
              <a:lnSpc>
                <a:spcPct val="90000"/>
              </a:lnSpc>
            </a:pPr>
            <a:r>
              <a:rPr lang="en-US" b="1"/>
              <a:t>Operating expenses</a:t>
            </a:r>
          </a:p>
          <a:p>
            <a:pPr lvl="2">
              <a:lnSpc>
                <a:spcPct val="90000"/>
              </a:lnSpc>
            </a:pPr>
            <a:r>
              <a:rPr lang="en-US"/>
              <a:t>A group of recurring expenses that pertain to the firm’s routine, ongoing operations (wages, rent, depreciation, telephone, heat, advertising, etc.)</a:t>
            </a:r>
          </a:p>
          <a:p>
            <a:pPr lvl="1">
              <a:lnSpc>
                <a:spcPct val="90000"/>
              </a:lnSpc>
            </a:pPr>
            <a:r>
              <a:rPr lang="en-US" b="1"/>
              <a:t>Operating income</a:t>
            </a:r>
          </a:p>
          <a:p>
            <a:pPr lvl="2">
              <a:lnSpc>
                <a:spcPct val="90000"/>
              </a:lnSpc>
            </a:pPr>
            <a:r>
              <a:rPr lang="en-US"/>
              <a:t>The remainder of gross profit after the deduction of operating expenses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Multiple-Step Income Statements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/>
              <a:t>Nonoperating revenues and expenses</a:t>
            </a:r>
          </a:p>
          <a:p>
            <a:pPr lvl="2">
              <a:lnSpc>
                <a:spcPct val="90000"/>
              </a:lnSpc>
            </a:pPr>
            <a:r>
              <a:rPr lang="en-US"/>
              <a:t>Revenues and expenses not directly related to the mainstream of a firm’s operation</a:t>
            </a:r>
          </a:p>
          <a:p>
            <a:pPr lvl="1">
              <a:lnSpc>
                <a:spcPct val="90000"/>
              </a:lnSpc>
            </a:pPr>
            <a:r>
              <a:rPr lang="en-US"/>
              <a:t>Other (nonoperating) revenue and expenses</a:t>
            </a:r>
          </a:p>
          <a:p>
            <a:pPr lvl="2">
              <a:lnSpc>
                <a:spcPct val="90000"/>
              </a:lnSpc>
            </a:pPr>
            <a:r>
              <a:rPr lang="en-US"/>
              <a:t>Revenues and expenses that are not part of the ordinary operations of selling goods or services; i.e., interest revenue and interest expense</a:t>
            </a:r>
          </a:p>
          <a:p>
            <a:pPr>
              <a:lnSpc>
                <a:spcPct val="90000"/>
              </a:lnSpc>
            </a:pPr>
            <a:r>
              <a:rPr lang="en-US"/>
              <a:t>Income taxes appear in both income statement formats</a:t>
            </a:r>
          </a:p>
          <a:p>
            <a:pPr>
              <a:lnSpc>
                <a:spcPct val="90000"/>
              </a:lnSpc>
            </a:pPr>
            <a:r>
              <a:rPr lang="en-US"/>
              <a:t>The next slide presents a </a:t>
            </a:r>
            <a:r>
              <a:rPr lang="en-US" b="1"/>
              <a:t>multiple-step</a:t>
            </a:r>
            <a:r>
              <a:rPr lang="en-US"/>
              <a:t> income statement for Chan Audio Company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 lvl="2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Multiple-Step Income Statement</a:t>
            </a:r>
          </a:p>
        </p:txBody>
      </p:sp>
      <p:graphicFrame>
        <p:nvGraphicFramePr>
          <p:cNvPr id="229381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2622550" y="1828800"/>
          <a:ext cx="3927475" cy="4267200"/>
        </p:xfrm>
        <a:graphic>
          <a:graphicData uri="http://schemas.openxmlformats.org/presentationml/2006/ole">
            <p:oleObj spid="_x0000_s10242" name="Document" r:id="rId3" imgW="4646774" imgH="4950429" progId="Word.Document.8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LIQUIDITY RATIOS</a:t>
            </a:r>
            <a:br>
              <a:rPr lang="en-US" dirty="0" smtClean="0"/>
            </a:br>
            <a:r>
              <a:rPr lang="en-US" dirty="0" smtClean="0"/>
              <a:t>(Current Ratio)</a:t>
            </a:r>
            <a:endParaRPr lang="en-US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Liquidity</a:t>
            </a:r>
            <a:r>
              <a:rPr lang="en-US"/>
              <a:t> is a company’s ability to pay its immediate financial obligations with cash and near-cash assets </a:t>
            </a:r>
          </a:p>
          <a:p>
            <a:r>
              <a:rPr lang="en-US"/>
              <a:t>The </a:t>
            </a:r>
            <a:r>
              <a:rPr lang="en-US" b="1"/>
              <a:t>current ratio</a:t>
            </a:r>
            <a:r>
              <a:rPr lang="en-US"/>
              <a:t> evaluates a company’s liquidity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Chan Audio’s current ratio is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1752600" y="4162425"/>
            <a:ext cx="2428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Current Ratio  =</a:t>
            </a:r>
          </a:p>
          <a:p>
            <a:r>
              <a:rPr lang="en-US" sz="2400"/>
              <a:t> 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4264025" y="4038600"/>
            <a:ext cx="2441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  Current assets</a:t>
            </a:r>
          </a:p>
          <a:p>
            <a:r>
              <a:rPr lang="en-US" sz="2400"/>
              <a:t>Current liabilities</a:t>
            </a:r>
          </a:p>
        </p:txBody>
      </p:sp>
      <p:sp>
        <p:nvSpPr>
          <p:cNvPr id="224262" name="Line 6"/>
          <p:cNvSpPr>
            <a:spLocks noChangeShapeType="1"/>
          </p:cNvSpPr>
          <p:nvPr/>
        </p:nvSpPr>
        <p:spPr bwMode="auto">
          <a:xfrm>
            <a:off x="4343400" y="4454525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5562600" y="5168900"/>
            <a:ext cx="1457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$532,600</a:t>
            </a:r>
          </a:p>
          <a:p>
            <a:r>
              <a:rPr lang="en-US" sz="2400"/>
              <a:t>$235,300</a:t>
            </a:r>
          </a:p>
        </p:txBody>
      </p:sp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7064375" y="5321300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= 2.3</a:t>
            </a:r>
          </a:p>
        </p:txBody>
      </p:sp>
      <p:sp>
        <p:nvSpPr>
          <p:cNvPr id="224266" name="Line 10"/>
          <p:cNvSpPr>
            <a:spLocks noChangeShapeType="1"/>
          </p:cNvSpPr>
          <p:nvPr/>
        </p:nvSpPr>
        <p:spPr bwMode="auto">
          <a:xfrm>
            <a:off x="5648325" y="5578475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LIQUIDITY RATIOS</a:t>
            </a:r>
            <a:br>
              <a:rPr lang="en-US" dirty="0" smtClean="0"/>
            </a:br>
            <a:r>
              <a:rPr lang="en-US" dirty="0" smtClean="0"/>
              <a:t>(Current Ratio)</a:t>
            </a:r>
            <a:endParaRPr lang="en-US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</a:t>
            </a:r>
            <a:r>
              <a:rPr lang="en-US" b="1"/>
              <a:t> quick ratio</a:t>
            </a:r>
            <a:r>
              <a:rPr lang="en-US"/>
              <a:t> removes Inventory (and other less liquid assets such as Prepaid Expenses) from the numerator of the calculation</a:t>
            </a:r>
          </a:p>
          <a:p>
            <a:r>
              <a:rPr lang="en-US"/>
              <a:t>Chan Audio’s quick ratio is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current ratio should be greater than 2.0</a:t>
            </a:r>
          </a:p>
          <a:p>
            <a:r>
              <a:rPr lang="en-US"/>
              <a:t>The quick ratio should be greater than 1.0</a:t>
            </a: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3571875" y="3779838"/>
            <a:ext cx="3000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$532,600 - $250,200</a:t>
            </a:r>
          </a:p>
          <a:p>
            <a:r>
              <a:rPr lang="en-US" sz="2400"/>
              <a:t>          $235,300</a:t>
            </a:r>
          </a:p>
        </p:txBody>
      </p:sp>
      <p:sp>
        <p:nvSpPr>
          <p:cNvPr id="225293" name="Text Box 13"/>
          <p:cNvSpPr txBox="1">
            <a:spLocks noChangeArrowheads="1"/>
          </p:cNvSpPr>
          <p:nvPr/>
        </p:nvSpPr>
        <p:spPr bwMode="auto">
          <a:xfrm>
            <a:off x="6597650" y="3932238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= 1.2</a:t>
            </a:r>
          </a:p>
        </p:txBody>
      </p:sp>
      <p:sp>
        <p:nvSpPr>
          <p:cNvPr id="225295" name="Line 15"/>
          <p:cNvSpPr>
            <a:spLocks noChangeShapeType="1"/>
          </p:cNvSpPr>
          <p:nvPr/>
        </p:nvSpPr>
        <p:spPr bwMode="auto">
          <a:xfrm>
            <a:off x="3657600" y="4206875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Profitability Evaluation Ratios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Profitability measures affect the investment decisions of investors, creditors, and managers</a:t>
            </a:r>
          </a:p>
          <a:p>
            <a:r>
              <a:rPr lang="en-US"/>
              <a:t>The four basic profitability ratios are</a:t>
            </a:r>
          </a:p>
          <a:p>
            <a:pPr lvl="1"/>
            <a:r>
              <a:rPr lang="en-US"/>
              <a:t>Gross profit margin</a:t>
            </a:r>
          </a:p>
          <a:p>
            <a:pPr lvl="1"/>
            <a:r>
              <a:rPr lang="en-US"/>
              <a:t>Return on sales</a:t>
            </a:r>
          </a:p>
          <a:p>
            <a:pPr lvl="1"/>
            <a:r>
              <a:rPr lang="en-US"/>
              <a:t>Return on common stockholders’ investment</a:t>
            </a:r>
          </a:p>
          <a:p>
            <a:pPr lvl="1"/>
            <a:r>
              <a:rPr lang="en-US"/>
              <a:t>Return on assets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Gross Profit Margin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Chan Audio Company’s </a:t>
            </a:r>
            <a:r>
              <a:rPr lang="en-US" b="1"/>
              <a:t>gross profit percentage</a:t>
            </a:r>
            <a:r>
              <a:rPr lang="en-US"/>
              <a:t> is presented below: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Gross profit percentages vary greatly by industry</a:t>
            </a: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1255713" y="2843213"/>
            <a:ext cx="6440487" cy="11874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EBC3"/>
                </a:solidFill>
              </a:rPr>
              <a:t>Gross profit percentage  = Gross profit / Sales</a:t>
            </a:r>
          </a:p>
          <a:p>
            <a:r>
              <a:rPr lang="en-US" sz="2400">
                <a:solidFill>
                  <a:srgbClr val="FFEBC3"/>
                </a:solidFill>
              </a:rPr>
              <a:t>                                        = $60,000 / $160,000</a:t>
            </a:r>
          </a:p>
          <a:p>
            <a:r>
              <a:rPr lang="en-US" sz="2400">
                <a:solidFill>
                  <a:srgbClr val="FFEBC3"/>
                </a:solidFill>
              </a:rPr>
              <a:t>                                        = 37.5%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Return on Sales or Net Profit Margin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b="1"/>
              <a:t>return on sales ratio</a:t>
            </a:r>
            <a:r>
              <a:rPr lang="en-US"/>
              <a:t> (also known as the </a:t>
            </a:r>
            <a:r>
              <a:rPr lang="en-US" b="1"/>
              <a:t>net profit margin ratio</a:t>
            </a:r>
            <a:r>
              <a:rPr lang="en-US"/>
              <a:t>) gauges a company’s ability to control the level of all its expenses relative to the level of its sales</a:t>
            </a:r>
          </a:p>
          <a:p>
            <a:r>
              <a:rPr lang="en-US"/>
              <a:t>The return on sales percentage tends to vary by industry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u="sng" dirty="0" smtClean="0">
                <a:solidFill>
                  <a:srgbClr val="0070C0"/>
                </a:solidFill>
              </a:rPr>
              <a:t>COURSE OVERVIEW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1" y="19812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EXPECTATION FROM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6000" b="1" dirty="0" smtClean="0"/>
              <a:t>COME PREPARED</a:t>
            </a: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14600"/>
            <a:ext cx="807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Return on Sales or Net Profit Margin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 Audio’s return on sales ratio is</a:t>
            </a: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1884363" y="2774950"/>
            <a:ext cx="5430837" cy="11874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EBC3"/>
                </a:solidFill>
              </a:rPr>
              <a:t>Return on sales  =  Net income / sales</a:t>
            </a:r>
          </a:p>
          <a:p>
            <a:r>
              <a:rPr lang="en-US" sz="2400">
                <a:solidFill>
                  <a:srgbClr val="FFEBC3"/>
                </a:solidFill>
              </a:rPr>
              <a:t>                           =  $11,200 / $160,000</a:t>
            </a:r>
          </a:p>
          <a:p>
            <a:r>
              <a:rPr lang="en-US" sz="2400">
                <a:solidFill>
                  <a:srgbClr val="FFEBC3"/>
                </a:solidFill>
              </a:rPr>
              <a:t>                           =   7%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Return on Common Stockholders’ Equity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Return on common stockholders’ equity ratio</a:t>
            </a:r>
            <a:r>
              <a:rPr lang="en-US"/>
              <a:t> (</a:t>
            </a:r>
            <a:r>
              <a:rPr lang="en-US" b="1"/>
              <a:t>ROE</a:t>
            </a:r>
            <a:r>
              <a:rPr lang="en-US"/>
              <a:t> or </a:t>
            </a:r>
            <a:r>
              <a:rPr lang="en-US" b="1"/>
              <a:t>ROCE</a:t>
            </a:r>
            <a:r>
              <a:rPr lang="en-US"/>
              <a:t>) compares net income with invested capital</a:t>
            </a:r>
          </a:p>
          <a:p>
            <a:r>
              <a:rPr lang="en-US"/>
              <a:t>The return on common stockholders’ equity for Chan Audio is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184150" y="4403725"/>
            <a:ext cx="8731250" cy="10699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EBC3"/>
                </a:solidFill>
              </a:rPr>
              <a:t>Return on common stockholders’ equity  =  Net income / Average common stockholders’ equity</a:t>
            </a:r>
          </a:p>
          <a:p>
            <a:r>
              <a:rPr lang="en-US">
                <a:solidFill>
                  <a:srgbClr val="FFEBC3"/>
                </a:solidFill>
              </a:rPr>
              <a:t>                                                                 =  $11,200 / ½ ($400,000 + $411,200)</a:t>
            </a:r>
          </a:p>
          <a:p>
            <a:r>
              <a:rPr lang="en-US">
                <a:solidFill>
                  <a:srgbClr val="FFEBC3"/>
                </a:solidFill>
              </a:rPr>
              <a:t>                                                                 =  $11,200 / $405,600</a:t>
            </a:r>
          </a:p>
          <a:p>
            <a:r>
              <a:rPr lang="en-US">
                <a:solidFill>
                  <a:srgbClr val="FFEBC3"/>
                </a:solidFill>
              </a:rPr>
              <a:t>                                                                 =  2.8% (for 1 month)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 on Assets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b="1"/>
              <a:t>return on assets</a:t>
            </a:r>
            <a:r>
              <a:rPr lang="en-US"/>
              <a:t> </a:t>
            </a:r>
            <a:r>
              <a:rPr lang="en-US" b="1"/>
              <a:t>ratio</a:t>
            </a:r>
            <a:r>
              <a:rPr lang="en-US"/>
              <a:t> </a:t>
            </a:r>
          </a:p>
          <a:p>
            <a:pPr lvl="1"/>
            <a:r>
              <a:rPr lang="en-US"/>
              <a:t>Compares net income with invested capital as measured by average total assets</a:t>
            </a:r>
          </a:p>
          <a:p>
            <a:pPr lvl="1"/>
            <a:r>
              <a:rPr lang="en-US"/>
              <a:t>Measures how effectively those assets generate profits</a:t>
            </a:r>
          </a:p>
          <a:p>
            <a:r>
              <a:rPr lang="en-US"/>
              <a:t>The return on assets ratio for Chan Audio for the month of January is</a:t>
            </a: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1855788" y="4860925"/>
            <a:ext cx="5383212" cy="10699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EBC3"/>
                </a:solidFill>
              </a:rPr>
              <a:t>Return on assets  =  Net income / Average total assets</a:t>
            </a:r>
          </a:p>
          <a:p>
            <a:r>
              <a:rPr lang="en-US">
                <a:solidFill>
                  <a:srgbClr val="FFEBC3"/>
                </a:solidFill>
              </a:rPr>
              <a:t>                             =  $11,200 / ½  ($620,000 +  $646,500)</a:t>
            </a:r>
          </a:p>
          <a:p>
            <a:r>
              <a:rPr lang="en-US">
                <a:solidFill>
                  <a:srgbClr val="FFEBC3"/>
                </a:solidFill>
              </a:rPr>
              <a:t>                             =  $11,200 / $633,250</a:t>
            </a:r>
          </a:p>
          <a:p>
            <a:r>
              <a:rPr lang="en-US">
                <a:solidFill>
                  <a:srgbClr val="FFEBC3"/>
                </a:solidFill>
              </a:rPr>
              <a:t>                             =  1.8% (for 1 month)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dirty="0"/>
              <a:t>Accounting </a:t>
            </a:r>
            <a:br>
              <a:rPr lang="en-US" dirty="0"/>
            </a:br>
            <a:r>
              <a:rPr lang="en-US" dirty="0"/>
              <a:t>for Sales</a:t>
            </a:r>
            <a:br>
              <a:rPr lang="en-US" dirty="0"/>
            </a:b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>
            <a:normAutofit lnSpcReduction="10000"/>
          </a:bodyPr>
          <a:lstStyle/>
          <a:p>
            <a:pPr>
              <a:lnSpc>
                <a:spcPct val="50000"/>
              </a:lnSpc>
            </a:pPr>
            <a:endParaRPr lang="en-US"/>
          </a:p>
          <a:p>
            <a:r>
              <a:rPr lang="en-US"/>
              <a:t>CHAPTER </a:t>
            </a:r>
          </a:p>
          <a:p>
            <a:r>
              <a:rPr lang="en-US" sz="5400"/>
              <a:t>6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rot="5400000">
            <a:off x="3390900" y="3238500"/>
            <a:ext cx="4191000" cy="0"/>
          </a:xfrm>
          <a:prstGeom prst="line">
            <a:avLst/>
          </a:prstGeom>
          <a:noFill/>
          <a:ln w="38100">
            <a:solidFill>
              <a:srgbClr val="FFA34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ACCOUNTING FOR SALES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i="1" u="sng" dirty="0" smtClean="0">
                <a:solidFill>
                  <a:srgbClr val="7030A0"/>
                </a:solidFill>
              </a:rPr>
              <a:t>LINKAGE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B0F0"/>
                </a:solidFill>
              </a:rPr>
              <a:t>ENHANCE YOUR PREVIOUS KNOWLEDGE REGARDING </a:t>
            </a:r>
            <a:r>
              <a:rPr lang="en-US" sz="2000" u="sng" dirty="0" smtClean="0">
                <a:solidFill>
                  <a:srgbClr val="00B0F0"/>
                </a:solidFill>
              </a:rPr>
              <a:t>SALES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</a:rPr>
              <a:t>YOU WILL BE ABLE TO DISCUSS SALES RELATED TRANSACTIONS IN DETAIL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</p:txBody>
      </p:sp>
      <p:pic>
        <p:nvPicPr>
          <p:cNvPr id="5" name="Picture 2" descr="http://t2.gstatic.com/images?q=tbn:ANd9GcQdGVSqr6ZUjvVczRsmTsYzzrFj8O_YD2UV68u-e2j3GZRcPwY&amp;t=1&amp;usg=__1t6pInTTNglk-2bfFsWscBgHCmQ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133600"/>
            <a:ext cx="2466975" cy="184785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i="1" u="sng" dirty="0" smtClean="0">
                <a:solidFill>
                  <a:srgbClr val="7030A0"/>
                </a:solidFill>
              </a:rPr>
              <a:t/>
            </a:r>
            <a:br>
              <a:rPr lang="en-US" i="1" u="sng" dirty="0" smtClean="0">
                <a:solidFill>
                  <a:srgbClr val="7030A0"/>
                </a:solidFill>
              </a:rPr>
            </a:br>
            <a:r>
              <a:rPr lang="en-US" i="1" u="sng" dirty="0" smtClean="0">
                <a:solidFill>
                  <a:srgbClr val="7030A0"/>
                </a:solidFill>
              </a:rPr>
              <a:t>OUTCOME of THIS SESSION</a:t>
            </a:r>
            <a:br>
              <a:rPr lang="en-US" i="1" u="sng" dirty="0" smtClean="0">
                <a:solidFill>
                  <a:srgbClr val="7030A0"/>
                </a:solidFill>
              </a:rPr>
            </a:b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endParaRPr lang="en-US" sz="32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0000"/>
                </a:solidFill>
              </a:rPr>
              <a:t>HOW TO ACCOUNT FOR CREDIT SALES IN BOOKS OF ACCOUNTS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32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0000"/>
                </a:solidFill>
              </a:rPr>
              <a:t>HOW TO ESTIMATE AND ACCOUNT FOR BAD DEBTS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ACCOUNTING FOR SALES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b="1" dirty="0" smtClean="0"/>
              <a:t>STRUCTURE OF THIS SESSION</a:t>
            </a:r>
          </a:p>
          <a:p>
            <a:pPr algn="ctr" eaLnBrk="1" hangingPunct="1">
              <a:buFontTx/>
              <a:buNone/>
            </a:pPr>
            <a:r>
              <a:rPr lang="en-US" b="1" dirty="0" smtClean="0"/>
              <a:t>50:50</a:t>
            </a:r>
          </a:p>
          <a:p>
            <a:pPr algn="ctr" eaLnBrk="1" hangingPunct="1"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B0F0"/>
                </a:solidFill>
              </a:rPr>
              <a:t>Active participation is sought</a:t>
            </a:r>
          </a:p>
          <a:p>
            <a:pPr algn="ctr" eaLnBrk="1" hangingPunct="1">
              <a:buFontTx/>
              <a:buNone/>
            </a:pPr>
            <a:r>
              <a:rPr lang="en-US" b="1" u="sng" dirty="0" smtClean="0"/>
              <a:t>PARTICIPATION MEANS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Contributing innovative and effective ideas towards the current topic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Answering various questions 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Following the mentor’s instructions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ACCOUNTING FOR SALES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dirty="0" smtClean="0"/>
              <a:t>WIIFM</a:t>
            </a:r>
          </a:p>
          <a:p>
            <a:pPr eaLnBrk="1" hangingPunct="1">
              <a:buNone/>
            </a:pPr>
            <a:r>
              <a:rPr lang="en-US" sz="2400" dirty="0" smtClean="0"/>
              <a:t>	THIS SESSION WILL PROVIDE YOU A BASIC UNDERSTANDING OF ACCOUNTING FOR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CREDIT SALES  AND RETURNS AND DISCOUNTS ; &amp;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BAD DEBTS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Recognition of Sales Revenue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REVENUE RECOGNITION requires </a:t>
            </a:r>
            <a:r>
              <a:rPr lang="en-US" dirty="0"/>
              <a:t>a two-pronged test:</a:t>
            </a:r>
          </a:p>
          <a:p>
            <a:pPr lvl="1"/>
            <a:r>
              <a:rPr lang="en-US" dirty="0"/>
              <a:t>Goods or services must be delivered to the customers ( the revenue must be earned)</a:t>
            </a:r>
          </a:p>
          <a:p>
            <a:pPr lvl="1"/>
            <a:r>
              <a:rPr lang="en-US" dirty="0"/>
              <a:t>Cash or an asset virtually assured of being converted into cash must be received (the revenue must be realized)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Most companies recognize revenue at the point of sale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Measurement of Sales Revenue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$100 cash sale is recorded as: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 $100 credit sale is recorded as:</a:t>
            </a: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1371600" y="2598738"/>
            <a:ext cx="5961063" cy="82232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EBC3"/>
                </a:solidFill>
              </a:rPr>
              <a:t>Cash                                           100</a:t>
            </a:r>
          </a:p>
          <a:p>
            <a:r>
              <a:rPr lang="en-US" sz="2400">
                <a:solidFill>
                  <a:srgbClr val="FFEBC3"/>
                </a:solidFill>
              </a:rPr>
              <a:t>     Sales Revenue                                 100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1371600" y="4968875"/>
            <a:ext cx="5926138" cy="822325"/>
          </a:xfrm>
          <a:prstGeom prst="rect">
            <a:avLst/>
          </a:prstGeom>
          <a:solidFill>
            <a:srgbClr val="993300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EBC3"/>
                </a:solidFill>
              </a:rPr>
              <a:t>Accounts receivable                   100</a:t>
            </a:r>
          </a:p>
          <a:p>
            <a:r>
              <a:rPr lang="en-US" sz="2400">
                <a:solidFill>
                  <a:srgbClr val="FFEBC3"/>
                </a:solidFill>
              </a:rPr>
              <a:t>     Sales revenue                                  100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EXPECTATION FROM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b="1" dirty="0" smtClean="0"/>
              <a:t>MAINTAIN A HEALTHY DECORUM IN THE CLASS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194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Merchandise Returns and Allowances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GROSS SALES </a:t>
            </a:r>
            <a:r>
              <a:rPr lang="en-US" sz="2400" dirty="0" smtClean="0"/>
              <a:t>are </a:t>
            </a:r>
            <a:r>
              <a:rPr lang="en-US" sz="2400" dirty="0"/>
              <a:t>the initial revenues or asset inflows based on the initial sales price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Gross sales are </a:t>
            </a:r>
            <a:r>
              <a:rPr lang="en-US" sz="2400" dirty="0" smtClean="0">
                <a:solidFill>
                  <a:srgbClr val="00B050"/>
                </a:solidFill>
              </a:rPr>
              <a:t>DECREASED BY </a:t>
            </a:r>
            <a:r>
              <a:rPr lang="en-US" sz="2400" dirty="0" smtClean="0"/>
              <a:t>the </a:t>
            </a:r>
            <a:r>
              <a:rPr lang="en-US" sz="2400" dirty="0"/>
              <a:t>amount of the returns and allowances to calculate the net sales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A </a:t>
            </a:r>
            <a:r>
              <a:rPr lang="en-US" sz="2400" b="1" dirty="0" smtClean="0"/>
              <a:t>SALES RETURN</a:t>
            </a:r>
            <a:r>
              <a:rPr lang="en-US" sz="2400" dirty="0" smtClean="0"/>
              <a:t> occurs </a:t>
            </a:r>
            <a:r>
              <a:rPr lang="en-US" sz="2400" dirty="0"/>
              <a:t>when a customer returns previously purchased merchandise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A </a:t>
            </a:r>
            <a:r>
              <a:rPr lang="en-US" sz="2400" b="1" dirty="0" smtClean="0"/>
              <a:t>SALES ALLOWANCE</a:t>
            </a:r>
            <a:r>
              <a:rPr lang="en-US" sz="2400" dirty="0" smtClean="0"/>
              <a:t> is </a:t>
            </a:r>
            <a:r>
              <a:rPr lang="en-US" sz="2400" dirty="0"/>
              <a:t>a reduction of the original selling price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A </a:t>
            </a:r>
            <a:r>
              <a:rPr lang="en-US" sz="2400" b="1" dirty="0" smtClean="0">
                <a:solidFill>
                  <a:srgbClr val="00B0F0"/>
                </a:solidFill>
              </a:rPr>
              <a:t>CONTRA ACCOUNT </a:t>
            </a:r>
            <a:r>
              <a:rPr lang="en-US" sz="2400" dirty="0" smtClean="0"/>
              <a:t>(</a:t>
            </a:r>
            <a:r>
              <a:rPr lang="en-US" sz="2400" b="1" dirty="0" smtClean="0"/>
              <a:t>SALES RETURNS AND ALLOWANCES</a:t>
            </a:r>
            <a:r>
              <a:rPr lang="en-US" sz="2400" dirty="0" smtClean="0"/>
              <a:t>) </a:t>
            </a:r>
            <a:r>
              <a:rPr lang="en-US" sz="2400" dirty="0"/>
              <a:t>combines both returns and allowances in a single </a:t>
            </a:r>
            <a:r>
              <a:rPr lang="en-US" sz="2400" dirty="0" smtClean="0"/>
              <a:t>account-------resulting in </a:t>
            </a:r>
            <a:r>
              <a:rPr lang="en-US" sz="2400" b="1" dirty="0" smtClean="0">
                <a:solidFill>
                  <a:srgbClr val="FF0000"/>
                </a:solidFill>
              </a:rPr>
              <a:t>NET SALES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AND NET 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GROSS SALES </a:t>
            </a:r>
            <a:r>
              <a:rPr lang="en-US" dirty="0" smtClean="0"/>
              <a:t>(CASH + CREDIT)	XXX</a:t>
            </a:r>
          </a:p>
          <a:p>
            <a:pPr>
              <a:buNone/>
            </a:pPr>
            <a:r>
              <a:rPr lang="en-US" dirty="0" smtClean="0"/>
              <a:t>SALES RETURNS &amp; ALLOWANCES	XXX</a:t>
            </a:r>
          </a:p>
          <a:p>
            <a:pPr>
              <a:buNone/>
            </a:pPr>
            <a:r>
              <a:rPr lang="en-US" b="1" u="sng" dirty="0" smtClean="0"/>
              <a:t>NET SALES</a:t>
            </a:r>
            <a:r>
              <a:rPr lang="en-US" dirty="0" smtClean="0"/>
              <a:t>					</a:t>
            </a:r>
            <a:r>
              <a:rPr lang="en-US" u="sng" dirty="0" smtClean="0"/>
              <a:t>XXX</a:t>
            </a:r>
            <a:endParaRPr lang="en-US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Merchandise Returns and Allowances</a:t>
            </a: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Suppose The Disney Store has $900,000 of gross sales on credit and $80,000 of sales returns and allowances</a:t>
            </a:r>
          </a:p>
          <a:p>
            <a:r>
              <a:rPr lang="en-US"/>
              <a:t>The journal entries are:</a:t>
            </a:r>
          </a:p>
        </p:txBody>
      </p:sp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1143000" y="3797300"/>
            <a:ext cx="7213600" cy="1917700"/>
          </a:xfrm>
          <a:prstGeom prst="rect">
            <a:avLst/>
          </a:prstGeom>
          <a:solidFill>
            <a:srgbClr val="993300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EBC3"/>
                </a:solidFill>
              </a:rPr>
              <a:t>Accounts receivable                    900,000</a:t>
            </a:r>
          </a:p>
          <a:p>
            <a:r>
              <a:rPr lang="en-US" sz="2400">
                <a:solidFill>
                  <a:srgbClr val="FFEBC3"/>
                </a:solidFill>
              </a:rPr>
              <a:t>     Sales                                                        900,000</a:t>
            </a:r>
          </a:p>
          <a:p>
            <a:endParaRPr lang="en-US" sz="2400">
              <a:solidFill>
                <a:srgbClr val="FFEBC3"/>
              </a:solidFill>
            </a:endParaRPr>
          </a:p>
          <a:p>
            <a:r>
              <a:rPr lang="en-US" sz="2400">
                <a:solidFill>
                  <a:srgbClr val="FFEBC3"/>
                </a:solidFill>
              </a:rPr>
              <a:t>Sales returns and allowances       80,000</a:t>
            </a:r>
          </a:p>
          <a:p>
            <a:r>
              <a:rPr lang="en-US" sz="2400">
                <a:solidFill>
                  <a:srgbClr val="FFEBC3"/>
                </a:solidFill>
              </a:rPr>
              <a:t>     Accounts receivable                                   80,000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Merchandise Returns and Allowances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income statement would show:</a:t>
            </a:r>
          </a:p>
        </p:txBody>
      </p:sp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833438" y="2806700"/>
            <a:ext cx="7319962" cy="11874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EBC3"/>
                </a:solidFill>
              </a:rPr>
              <a:t>Gross sales                                                 $900,000</a:t>
            </a:r>
          </a:p>
          <a:p>
            <a:r>
              <a:rPr lang="en-US" sz="2400">
                <a:solidFill>
                  <a:srgbClr val="FFEBC3"/>
                </a:solidFill>
              </a:rPr>
              <a:t>Deduct: Sales returns and allowances       </a:t>
            </a:r>
            <a:r>
              <a:rPr lang="en-US" sz="2400" u="sng">
                <a:solidFill>
                  <a:srgbClr val="FFEBC3"/>
                </a:solidFill>
              </a:rPr>
              <a:t>     80,000</a:t>
            </a:r>
          </a:p>
          <a:p>
            <a:r>
              <a:rPr lang="en-US" sz="2400">
                <a:solidFill>
                  <a:srgbClr val="FFEBC3"/>
                </a:solidFill>
              </a:rPr>
              <a:t>Net sales                                                      $820,000 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Cash and Trade Discounts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Trade discounts</a:t>
            </a:r>
            <a:r>
              <a:rPr lang="en-US" dirty="0"/>
              <a:t> offer one or more reductions to the </a:t>
            </a:r>
            <a:r>
              <a:rPr lang="en-US" dirty="0">
                <a:solidFill>
                  <a:srgbClr val="00B0F0"/>
                </a:solidFill>
              </a:rPr>
              <a:t>gross selling price </a:t>
            </a:r>
            <a:r>
              <a:rPr lang="en-US" dirty="0"/>
              <a:t>for a </a:t>
            </a:r>
            <a:r>
              <a:rPr lang="en-US" dirty="0">
                <a:solidFill>
                  <a:srgbClr val="7030A0"/>
                </a:solidFill>
              </a:rPr>
              <a:t>particular class of customers</a:t>
            </a:r>
          </a:p>
          <a:p>
            <a:pPr>
              <a:lnSpc>
                <a:spcPct val="90000"/>
              </a:lnSpc>
            </a:pPr>
            <a:r>
              <a:rPr lang="en-US" dirty="0"/>
              <a:t>The gross sales revenue recognized from a trade discount sale is the price received </a:t>
            </a:r>
            <a:r>
              <a:rPr lang="en-US" b="1" i="1" dirty="0">
                <a:solidFill>
                  <a:srgbClr val="92D050"/>
                </a:solidFill>
              </a:rPr>
              <a:t>after </a:t>
            </a:r>
            <a:r>
              <a:rPr lang="en-US" dirty="0"/>
              <a:t>deducting the discount</a:t>
            </a:r>
          </a:p>
          <a:p>
            <a:pPr>
              <a:lnSpc>
                <a:spcPct val="90000"/>
              </a:lnSpc>
            </a:pPr>
            <a:r>
              <a:rPr lang="en-US" dirty="0"/>
              <a:t>Companies set trade discount terms to be competitive in industries where such discounts are common or to encourage certain customer behavior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Cash and Trade Discounts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b="1" dirty="0"/>
              <a:t>Cash discounts</a:t>
            </a:r>
            <a:r>
              <a:rPr lang="en-US" dirty="0"/>
              <a:t> are </a:t>
            </a:r>
            <a:r>
              <a:rPr lang="en-US" dirty="0">
                <a:solidFill>
                  <a:srgbClr val="92D050"/>
                </a:solidFill>
              </a:rPr>
              <a:t>rewards for prompt payment</a:t>
            </a: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76200" y="2498725"/>
            <a:ext cx="5768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Credit Terms                                             Meaning</a:t>
            </a: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215900" y="3200400"/>
            <a:ext cx="86233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n/30               The full billed price (net price) is due on the thirtieth day</a:t>
            </a:r>
          </a:p>
          <a:p>
            <a:r>
              <a:rPr lang="en-US" sz="2000"/>
              <a:t>                      after the invoice date</a:t>
            </a:r>
            <a:endParaRPr lang="en-US" sz="2000" b="1">
              <a:solidFill>
                <a:srgbClr val="FF0000"/>
              </a:solidFill>
            </a:endParaRPr>
          </a:p>
          <a:p>
            <a:endParaRPr lang="en-US" sz="2000"/>
          </a:p>
          <a:p>
            <a:r>
              <a:rPr lang="en-US" sz="2000"/>
              <a:t>1/5, n/30        A 1% discount can be taken for payment within 5 days </a:t>
            </a:r>
          </a:p>
          <a:p>
            <a:r>
              <a:rPr lang="en-US" sz="2000"/>
              <a:t>                      of the invoice date: otherwise the full billed price is due </a:t>
            </a:r>
          </a:p>
          <a:p>
            <a:r>
              <a:rPr lang="en-US" sz="2000"/>
              <a:t>                      in 30 days</a:t>
            </a:r>
          </a:p>
          <a:p>
            <a:endParaRPr lang="en-US" sz="2000"/>
          </a:p>
          <a:p>
            <a:r>
              <a:rPr lang="en-US" sz="2000"/>
              <a:t>15 E.O.M.      The full price is due within 15 days after the end-of the-month</a:t>
            </a:r>
          </a:p>
          <a:p>
            <a:r>
              <a:rPr lang="en-US" sz="2000"/>
              <a:t>                       of sale (an invoice dated December 20 is due January 15)</a:t>
            </a:r>
          </a:p>
        </p:txBody>
      </p:sp>
      <p:sp>
        <p:nvSpPr>
          <p:cNvPr id="271366" name="Line 6"/>
          <p:cNvSpPr>
            <a:spLocks noChangeShapeType="1"/>
          </p:cNvSpPr>
          <p:nvPr/>
        </p:nvSpPr>
        <p:spPr bwMode="auto">
          <a:xfrm>
            <a:off x="228600" y="2362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228600" y="3048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AND NET 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GROSS SALES </a:t>
            </a:r>
            <a:r>
              <a:rPr lang="en-US" dirty="0" smtClean="0"/>
              <a:t>(CASH + CREDIT)	XXX</a:t>
            </a:r>
          </a:p>
          <a:p>
            <a:pPr>
              <a:buNone/>
            </a:pPr>
            <a:r>
              <a:rPr lang="en-US" dirty="0" smtClean="0"/>
              <a:t>SALES RETURNS &amp; ALLOWANCES	XXX</a:t>
            </a:r>
          </a:p>
          <a:p>
            <a:pPr>
              <a:buNone/>
            </a:pPr>
            <a:r>
              <a:rPr lang="en-US" dirty="0" smtClean="0"/>
              <a:t>CASH DISCOUNTS				</a:t>
            </a:r>
            <a:r>
              <a:rPr lang="en-US" u="sng" dirty="0" smtClean="0"/>
              <a:t>XXX</a:t>
            </a:r>
          </a:p>
          <a:p>
            <a:pPr>
              <a:buNone/>
            </a:pPr>
            <a:r>
              <a:rPr lang="en-US" b="1" u="sng" dirty="0" smtClean="0"/>
              <a:t>NET SALES</a:t>
            </a:r>
            <a:r>
              <a:rPr lang="en-US" dirty="0" smtClean="0"/>
              <a:t>					</a:t>
            </a:r>
            <a:r>
              <a:rPr lang="en-US" u="sng" dirty="0" smtClean="0"/>
              <a:t>XXX</a:t>
            </a:r>
            <a:endParaRPr lang="en-US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</a:t>
            </a:r>
            <a:r>
              <a:rPr lang="en-US" dirty="0" smtClean="0"/>
              <a:t>Charge/Credit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Card Transactions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three major reasons that retailers accept credit cards:</a:t>
            </a:r>
          </a:p>
          <a:p>
            <a:pPr lvl="1"/>
            <a:r>
              <a:rPr lang="en-US"/>
              <a:t>To attract credit customers who would otherwise shop elsewhere</a:t>
            </a:r>
          </a:p>
          <a:p>
            <a:pPr lvl="1"/>
            <a:r>
              <a:rPr lang="en-US"/>
              <a:t>To get cash immediately instead of waiting for customers to pay in due course</a:t>
            </a:r>
          </a:p>
          <a:p>
            <a:pPr lvl="1"/>
            <a:r>
              <a:rPr lang="en-US"/>
              <a:t>To avoid the cost of tracking, billing and collecting customers’ accounts</a:t>
            </a:r>
          </a:p>
          <a:p>
            <a:r>
              <a:rPr lang="en-US"/>
              <a:t>Card companies’ service charges are typically from 1% to 4% of gross sales</a:t>
            </a:r>
          </a:p>
          <a:p>
            <a:pPr lvl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Recording Charge </a:t>
            </a:r>
            <a:br>
              <a:rPr lang="en-US"/>
            </a:br>
            <a:r>
              <a:rPr lang="en-US"/>
              <a:t>Card Transactions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/>
              <a:t>Suppose VISA charges a company a straight 3% of sales for its credit card services</a:t>
            </a:r>
          </a:p>
          <a:p>
            <a:r>
              <a:rPr lang="en-US" dirty="0"/>
              <a:t>Credit sales of $10,000 will result in cash of only $9,700 [$10,000 – (0.03 x $10,000)]</a:t>
            </a:r>
          </a:p>
          <a:p>
            <a:r>
              <a:rPr lang="en-US" dirty="0"/>
              <a:t>The journal entry is:</a:t>
            </a:r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457200" y="4572000"/>
            <a:ext cx="6858000" cy="156966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EBC3"/>
                </a:solidFill>
              </a:rPr>
              <a:t>Cash                                             9,700</a:t>
            </a:r>
          </a:p>
          <a:p>
            <a:r>
              <a:rPr lang="en-US" sz="2400" dirty="0">
                <a:solidFill>
                  <a:srgbClr val="FFEBC3"/>
                </a:solidFill>
              </a:rPr>
              <a:t>Cash discounts for bank cards        300</a:t>
            </a:r>
          </a:p>
          <a:p>
            <a:r>
              <a:rPr lang="en-US" sz="2400" dirty="0">
                <a:solidFill>
                  <a:srgbClr val="FFEBC3"/>
                </a:solidFill>
              </a:rPr>
              <a:t>     </a:t>
            </a:r>
            <a:endParaRPr lang="en-US" sz="2400" dirty="0" smtClean="0">
              <a:solidFill>
                <a:srgbClr val="FFEBC3"/>
              </a:solidFill>
            </a:endParaRPr>
          </a:p>
          <a:p>
            <a:r>
              <a:rPr lang="en-US" sz="2400" dirty="0">
                <a:solidFill>
                  <a:srgbClr val="FFEBC3"/>
                </a:solidFill>
              </a:rPr>
              <a:t>	</a:t>
            </a:r>
            <a:r>
              <a:rPr lang="en-US" sz="2400" dirty="0" smtClean="0">
                <a:solidFill>
                  <a:srgbClr val="FFEBC3"/>
                </a:solidFill>
              </a:rPr>
              <a:t>	Sales				 10,000</a:t>
            </a:r>
            <a:endParaRPr lang="en-US" sz="2400" dirty="0">
              <a:solidFill>
                <a:srgbClr val="FFEBC3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7315200" y="4724400"/>
            <a:ext cx="304800" cy="15240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7315200" y="5105400"/>
            <a:ext cx="304800" cy="15240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7315200" y="5867400"/>
            <a:ext cx="304800" cy="15240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46482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 SALES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0" y="5029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DISCOUNT EXPENSE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0" y="5791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GROSS SALES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Accounting for Net Sales Revenue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detailed income statement might contain multiple elements as follows: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Reports to shareholders typically omit details and show only net revenues</a:t>
            </a: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1417638" y="2879725"/>
            <a:ext cx="5808662" cy="16160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EBC3"/>
                </a:solidFill>
              </a:rPr>
              <a:t>Gross sales                                                  $ 1000</a:t>
            </a:r>
          </a:p>
          <a:p>
            <a:r>
              <a:rPr lang="en-US" sz="2000">
                <a:solidFill>
                  <a:srgbClr val="FFEBC3"/>
                </a:solidFill>
              </a:rPr>
              <a:t>Deduct:</a:t>
            </a:r>
          </a:p>
          <a:p>
            <a:r>
              <a:rPr lang="en-US" sz="2000">
                <a:solidFill>
                  <a:srgbClr val="FFEBC3"/>
                </a:solidFill>
              </a:rPr>
              <a:t>     Sales returns and allowances     $ 270</a:t>
            </a:r>
          </a:p>
          <a:p>
            <a:r>
              <a:rPr lang="en-US" sz="2000">
                <a:solidFill>
                  <a:srgbClr val="FFEBC3"/>
                </a:solidFill>
              </a:rPr>
              <a:t>     Cash discounts on sales               </a:t>
            </a:r>
            <a:r>
              <a:rPr lang="en-US" sz="2000" u="sng">
                <a:solidFill>
                  <a:srgbClr val="FFEBC3"/>
                </a:solidFill>
              </a:rPr>
              <a:t>   20</a:t>
            </a:r>
            <a:r>
              <a:rPr lang="en-US" sz="2000">
                <a:solidFill>
                  <a:srgbClr val="FFEBC3"/>
                </a:solidFill>
              </a:rPr>
              <a:t>      </a:t>
            </a:r>
            <a:r>
              <a:rPr lang="en-US" sz="2000" u="sng">
                <a:solidFill>
                  <a:srgbClr val="FFEBC3"/>
                </a:solidFill>
              </a:rPr>
              <a:t>  290</a:t>
            </a:r>
          </a:p>
          <a:p>
            <a:r>
              <a:rPr lang="en-US" sz="2000">
                <a:solidFill>
                  <a:srgbClr val="FFEBC3"/>
                </a:solidFill>
              </a:rPr>
              <a:t>Net sales                                                        $ 710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EXPECTATION FROM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b="1" u="sng" dirty="0" smtClean="0">
                <a:solidFill>
                  <a:srgbClr val="C00000"/>
                </a:solidFill>
              </a:rPr>
              <a:t>ACTIVELY PARTICIPATE IN THE CLASS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05074"/>
            <a:ext cx="80010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AND CASH EQUIVALENTS</a:t>
            </a:r>
            <a:endParaRPr lang="en-US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Many companies combine cash and cash equivalents on their balance sheets</a:t>
            </a:r>
          </a:p>
          <a:p>
            <a:pPr>
              <a:lnSpc>
                <a:spcPct val="90000"/>
              </a:lnSpc>
            </a:pPr>
            <a:r>
              <a:rPr lang="en-US" b="1"/>
              <a:t>Cash equivalents</a:t>
            </a:r>
            <a:r>
              <a:rPr lang="en-US"/>
              <a:t> are highly liquid short-term investments that can easily and quickly be converted into cash. Examples include:</a:t>
            </a:r>
          </a:p>
          <a:p>
            <a:pPr lvl="1">
              <a:lnSpc>
                <a:spcPct val="90000"/>
              </a:lnSpc>
            </a:pPr>
            <a:r>
              <a:rPr lang="en-US"/>
              <a:t>Time deposits</a:t>
            </a:r>
          </a:p>
          <a:p>
            <a:pPr lvl="1">
              <a:lnSpc>
                <a:spcPct val="90000"/>
              </a:lnSpc>
            </a:pPr>
            <a:r>
              <a:rPr lang="en-US"/>
              <a:t>Commercial paper</a:t>
            </a:r>
          </a:p>
          <a:p>
            <a:pPr lvl="1">
              <a:lnSpc>
                <a:spcPct val="90000"/>
              </a:lnSpc>
            </a:pPr>
            <a:r>
              <a:rPr lang="en-US"/>
              <a:t>90-day Treasury bills</a:t>
            </a:r>
          </a:p>
          <a:p>
            <a:pPr>
              <a:lnSpc>
                <a:spcPct val="90000"/>
              </a:lnSpc>
            </a:pPr>
            <a:r>
              <a:rPr lang="en-US"/>
              <a:t>Cash includes paper money and coins; money orders; and checks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Compensating Balances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Compensating balances</a:t>
            </a:r>
            <a:r>
              <a:rPr lang="en-US"/>
              <a:t> are required minimum balances on deposit in a bank to compensate for providing loans</a:t>
            </a:r>
          </a:p>
          <a:p>
            <a:r>
              <a:rPr lang="en-US"/>
              <a:t>Compensating balances increase the effective interest rate that the borrower pays</a:t>
            </a:r>
          </a:p>
          <a:p>
            <a:r>
              <a:rPr lang="en-US"/>
              <a:t>Annual reports must disclose any significant compensating balances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Credit Sales and Accounts Receivable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sales are on credit, which create Accounts Receivable</a:t>
            </a:r>
          </a:p>
          <a:p>
            <a:r>
              <a:rPr lang="en-US" dirty="0"/>
              <a:t>Credit sales create a new set of problems for measuring revenue and managing the company’s assets</a:t>
            </a:r>
          </a:p>
          <a:p>
            <a:r>
              <a:rPr lang="en-US" dirty="0"/>
              <a:t>Credit sales generate </a:t>
            </a:r>
            <a:r>
              <a:rPr lang="en-US" dirty="0" smtClean="0">
                <a:solidFill>
                  <a:srgbClr val="00B050"/>
                </a:solidFill>
              </a:rPr>
              <a:t>POTENTIAL UNCOLLECTIBLE ACCOUNTS</a:t>
            </a:r>
            <a:endParaRPr lang="en-US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Uncollectible Accounts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Granting credit entails both costs and benefits:</a:t>
            </a:r>
          </a:p>
          <a:p>
            <a:pPr lvl="1"/>
            <a:r>
              <a:rPr lang="en-US" dirty="0"/>
              <a:t>The main benefit is the boost in sales and profit that a company generates when it extends credit</a:t>
            </a:r>
          </a:p>
          <a:p>
            <a:pPr lvl="1"/>
            <a:r>
              <a:rPr lang="en-US" dirty="0"/>
              <a:t>The most significant cost is uncollectible accounts or bad debts—receivables that some credit customers are either unable or unwilling to pay</a:t>
            </a:r>
          </a:p>
          <a:p>
            <a:pPr lvl="1"/>
            <a:r>
              <a:rPr lang="en-US" dirty="0"/>
              <a:t>The cost of granting credit that arises from uncollectible accounts is called </a:t>
            </a:r>
            <a:r>
              <a:rPr lang="en-US" b="1" dirty="0" smtClean="0">
                <a:solidFill>
                  <a:srgbClr val="FF0000"/>
                </a:solidFill>
              </a:rPr>
              <a:t>BAD DEBTS EXPENSE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Measurement of </a:t>
            </a:r>
            <a:br>
              <a:rPr lang="en-US"/>
            </a:br>
            <a:r>
              <a:rPr lang="en-US"/>
              <a:t>Uncollectible Accounts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Uncollectible accounts require special accounting procedures</a:t>
            </a:r>
          </a:p>
          <a:p>
            <a:r>
              <a:rPr lang="en-US"/>
              <a:t>There are two basic ways to record uncollectibles:</a:t>
            </a:r>
          </a:p>
          <a:p>
            <a:pPr lvl="1"/>
            <a:r>
              <a:rPr lang="en-US"/>
              <a:t>The specific write-off method</a:t>
            </a:r>
          </a:p>
          <a:p>
            <a:pPr lvl="1"/>
            <a:r>
              <a:rPr lang="en-US"/>
              <a:t>The allowance method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 Write-Off Method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specific write-off</a:t>
            </a:r>
            <a:r>
              <a:rPr lang="en-US" dirty="0"/>
              <a:t> method assumes that all sales are fully collectible until proved otherwise</a:t>
            </a:r>
          </a:p>
          <a:p>
            <a:r>
              <a:rPr lang="en-US" dirty="0"/>
              <a:t>When a company identifies a </a:t>
            </a:r>
            <a:r>
              <a:rPr lang="en-US" dirty="0">
                <a:solidFill>
                  <a:srgbClr val="FF0000"/>
                </a:solidFill>
              </a:rPr>
              <a:t>specific customer </a:t>
            </a:r>
            <a:r>
              <a:rPr lang="en-US" dirty="0"/>
              <a:t>account as uncollectible, it reduces the Accounts Receivable</a:t>
            </a:r>
          </a:p>
          <a:p>
            <a:r>
              <a:rPr lang="en-US" dirty="0"/>
              <a:t>The journal entry for the write-off of a specific Account Receivable of $40,000 is:</a:t>
            </a: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1295400" y="5273675"/>
            <a:ext cx="6877050" cy="82232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EBC3"/>
                </a:solidFill>
              </a:rPr>
              <a:t>Bad debts expense                     40,000</a:t>
            </a:r>
          </a:p>
          <a:p>
            <a:r>
              <a:rPr lang="en-US" sz="2400">
                <a:solidFill>
                  <a:srgbClr val="FFEBC3"/>
                </a:solidFill>
              </a:rPr>
              <a:t>     Accounts receivable                               40,000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 Write-Off Method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specific write-off method </a:t>
            </a:r>
            <a:r>
              <a:rPr lang="en-US" dirty="0">
                <a:solidFill>
                  <a:srgbClr val="FF0000"/>
                </a:solidFill>
              </a:rPr>
              <a:t>fails to apply the matching principle of accrual accounting</a:t>
            </a:r>
          </a:p>
          <a:p>
            <a:r>
              <a:rPr lang="en-US" dirty="0"/>
              <a:t>Matching requires recognition of the bad debts expense at the same time as the related revenue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Allowance Method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allowance method has two basic elements:</a:t>
            </a:r>
          </a:p>
          <a:p>
            <a:pPr lvl="1"/>
            <a:r>
              <a:rPr lang="en-US" dirty="0"/>
              <a:t>An </a:t>
            </a:r>
            <a:r>
              <a:rPr lang="en-US" b="1" dirty="0" smtClean="0">
                <a:solidFill>
                  <a:srgbClr val="00B050"/>
                </a:solidFill>
              </a:rPr>
              <a:t>ESTIMATE</a:t>
            </a:r>
            <a:r>
              <a:rPr lang="en-US" dirty="0" smtClean="0"/>
              <a:t> </a:t>
            </a:r>
            <a:r>
              <a:rPr lang="en-US" dirty="0"/>
              <a:t>of the amounts that will ultimately be uncollectible and</a:t>
            </a:r>
          </a:p>
          <a:p>
            <a:pPr lvl="1"/>
            <a:r>
              <a:rPr lang="en-US" dirty="0"/>
              <a:t>A </a:t>
            </a:r>
            <a:r>
              <a:rPr lang="en-US" b="1" dirty="0" smtClean="0">
                <a:solidFill>
                  <a:srgbClr val="00B050"/>
                </a:solidFill>
              </a:rPr>
              <a:t>CONTRA ACCOUNT</a:t>
            </a:r>
            <a:r>
              <a:rPr lang="en-US" dirty="0" smtClean="0"/>
              <a:t>, </a:t>
            </a:r>
            <a:r>
              <a:rPr lang="en-US" dirty="0"/>
              <a:t>which contains the estimated uncollectible amount that is deducted from the total Accounts Receivable</a:t>
            </a:r>
          </a:p>
          <a:p>
            <a:endParaRPr lang="en-US" b="1" dirty="0"/>
          </a:p>
          <a:p>
            <a:pPr>
              <a:buFontTx/>
              <a:buNone/>
            </a:pP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Allowance Method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 contra account is called </a:t>
            </a:r>
            <a:r>
              <a:rPr lang="en-US" sz="2400" b="1" dirty="0"/>
              <a:t>allowance for </a:t>
            </a:r>
            <a:r>
              <a:rPr lang="en-US" sz="2400" b="1" dirty="0" smtClean="0"/>
              <a:t>bad debts</a:t>
            </a:r>
            <a:endParaRPr lang="en-US" sz="2400" dirty="0"/>
          </a:p>
          <a:p>
            <a:r>
              <a:rPr lang="en-US" sz="2400" dirty="0"/>
              <a:t>The contra account recognizes bad debts in general during the </a:t>
            </a:r>
            <a:r>
              <a:rPr lang="en-US" sz="2400" dirty="0">
                <a:solidFill>
                  <a:srgbClr val="00B0F0"/>
                </a:solidFill>
              </a:rPr>
              <a:t>proper period </a:t>
            </a:r>
            <a:r>
              <a:rPr lang="en-US" sz="2400" dirty="0"/>
              <a:t>before uncollectible accounts from specific individuals are identified in the </a:t>
            </a:r>
            <a:r>
              <a:rPr lang="en-US" sz="2400" dirty="0">
                <a:solidFill>
                  <a:srgbClr val="00B0F0"/>
                </a:solidFill>
              </a:rPr>
              <a:t>following </a:t>
            </a:r>
            <a:r>
              <a:rPr lang="en-US" sz="2400" dirty="0" smtClean="0">
                <a:solidFill>
                  <a:srgbClr val="00B0F0"/>
                </a:solidFill>
              </a:rPr>
              <a:t>period</a:t>
            </a:r>
          </a:p>
          <a:p>
            <a:r>
              <a:rPr lang="en-US" sz="2400" dirty="0" smtClean="0"/>
              <a:t>ALLOWANCE METHOD has three approaches: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INCOME STATEMENT APPROACH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BALANCE SHEET APPROACH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BALANCE SHEET APPROACH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ALLOWANCE METHOD—INCOME STATEMENT APPROACH</a:t>
            </a:r>
            <a:endParaRPr lang="en-US" sz="3200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Expressing the amount of bad debts as a </a:t>
            </a:r>
            <a:r>
              <a:rPr lang="en-US" dirty="0">
                <a:solidFill>
                  <a:srgbClr val="7030A0"/>
                </a:solidFill>
              </a:rPr>
              <a:t>percentage</a:t>
            </a:r>
            <a:r>
              <a:rPr lang="en-US" dirty="0"/>
              <a:t> of </a:t>
            </a:r>
            <a:r>
              <a:rPr lang="en-US" dirty="0" smtClean="0">
                <a:solidFill>
                  <a:srgbClr val="7030A0"/>
                </a:solidFill>
              </a:rPr>
              <a:t>TOTAL SALES </a:t>
            </a:r>
            <a:r>
              <a:rPr lang="en-US" dirty="0" smtClean="0"/>
              <a:t>is </a:t>
            </a:r>
            <a:r>
              <a:rPr lang="en-US" dirty="0"/>
              <a:t>known as the </a:t>
            </a:r>
            <a:r>
              <a:rPr lang="en-US" b="1" dirty="0"/>
              <a:t>percentage of sales method</a:t>
            </a:r>
          </a:p>
          <a:p>
            <a:r>
              <a:rPr lang="en-US" dirty="0"/>
              <a:t>This approach directly calculates the bad debts expense that appears on the income statement</a:t>
            </a:r>
          </a:p>
          <a:p>
            <a:r>
              <a:rPr lang="en-US" dirty="0"/>
              <a:t>The </a:t>
            </a:r>
            <a:r>
              <a:rPr lang="en-US" dirty="0" smtClean="0"/>
              <a:t>following </a:t>
            </a:r>
            <a:r>
              <a:rPr lang="en-US" dirty="0"/>
              <a:t>example illustrates this approach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u="sng" dirty="0" smtClean="0">
                <a:solidFill>
                  <a:srgbClr val="0070C0"/>
                </a:solidFill>
              </a:rPr>
              <a:t>OUTCOME</a:t>
            </a:r>
            <a:endParaRPr lang="en-US" sz="8000" b="1" u="sng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ALLOWANCE METHOD—INCOME STATEMENT APPROACH</a:t>
            </a:r>
            <a:endParaRPr lang="en-US" dirty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</a:t>
            </a:r>
            <a:r>
              <a:rPr lang="en-US" dirty="0" smtClean="0"/>
              <a:t>Compuport Inc;</a:t>
            </a:r>
            <a:endParaRPr lang="en-US" dirty="0"/>
          </a:p>
          <a:p>
            <a:pPr lvl="1"/>
            <a:r>
              <a:rPr lang="en-US" dirty="0">
                <a:solidFill>
                  <a:srgbClr val="7030A0"/>
                </a:solidFill>
              </a:rPr>
              <a:t>Knows from experience </a:t>
            </a:r>
            <a:r>
              <a:rPr lang="en-US" dirty="0"/>
              <a:t>that it will not collect about 2% of sales</a:t>
            </a:r>
          </a:p>
          <a:p>
            <a:pPr lvl="1"/>
            <a:r>
              <a:rPr lang="en-US" dirty="0"/>
              <a:t>Has </a:t>
            </a:r>
            <a:r>
              <a:rPr lang="en-US" dirty="0" smtClean="0"/>
              <a:t>credit sales </a:t>
            </a:r>
            <a:r>
              <a:rPr lang="en-US" dirty="0"/>
              <a:t>in 20X1 of $100,000</a:t>
            </a:r>
          </a:p>
          <a:p>
            <a:pPr lvl="1"/>
            <a:r>
              <a:rPr lang="en-US" dirty="0"/>
              <a:t>Estimates that 2% x $100,000 or $2,000 of the 20X1 sales will be uncollectible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Does not know on December 31, 20X1, which customers will fail to pay their accounts</a:t>
            </a:r>
          </a:p>
          <a:p>
            <a:r>
              <a:rPr lang="en-US" dirty="0"/>
              <a:t>Compuport can still acknowledge the $2,000 worth of bad debts in 20X1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ALLOWANCE METHOD—INCOME STATEMENT APPROACH</a:t>
            </a:r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journal entries are:</a:t>
            </a:r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388938" y="2667000"/>
            <a:ext cx="8682185" cy="2677656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EBC3"/>
                </a:solidFill>
              </a:rPr>
              <a:t>20X1 Sales</a:t>
            </a:r>
            <a:r>
              <a:rPr lang="en-US" sz="2400" dirty="0">
                <a:solidFill>
                  <a:srgbClr val="FFEBC3"/>
                </a:solidFill>
              </a:rPr>
              <a:t>:</a:t>
            </a:r>
          </a:p>
          <a:p>
            <a:r>
              <a:rPr lang="en-US" sz="2400" dirty="0">
                <a:solidFill>
                  <a:srgbClr val="FFEBC3"/>
                </a:solidFill>
              </a:rPr>
              <a:t>Accounts receivable                               100,000</a:t>
            </a:r>
          </a:p>
          <a:p>
            <a:r>
              <a:rPr lang="en-US" sz="2400" dirty="0">
                <a:solidFill>
                  <a:srgbClr val="FFEBC3"/>
                </a:solidFill>
              </a:rPr>
              <a:t>      Sales                                                                 100,000</a:t>
            </a:r>
          </a:p>
          <a:p>
            <a:endParaRPr lang="en-US" sz="2400" dirty="0">
              <a:solidFill>
                <a:srgbClr val="FFEBC3"/>
              </a:solidFill>
            </a:endParaRPr>
          </a:p>
          <a:p>
            <a:r>
              <a:rPr lang="en-US" sz="2400" i="1" dirty="0">
                <a:solidFill>
                  <a:srgbClr val="FFEBC3"/>
                </a:solidFill>
              </a:rPr>
              <a:t>20X1 Allowances</a:t>
            </a:r>
            <a:r>
              <a:rPr lang="en-US" sz="2400" dirty="0">
                <a:solidFill>
                  <a:srgbClr val="FFEBC3"/>
                </a:solidFill>
              </a:rPr>
              <a:t>:</a:t>
            </a:r>
          </a:p>
          <a:p>
            <a:r>
              <a:rPr lang="en-US" sz="2400" dirty="0">
                <a:solidFill>
                  <a:srgbClr val="FFEBC3"/>
                </a:solidFill>
              </a:rPr>
              <a:t>Bad debts expense                                     2,000</a:t>
            </a:r>
          </a:p>
          <a:p>
            <a:r>
              <a:rPr lang="en-US" sz="2400" dirty="0">
                <a:solidFill>
                  <a:srgbClr val="FFEBC3"/>
                </a:solidFill>
              </a:rPr>
              <a:t>      Allowance for </a:t>
            </a:r>
            <a:r>
              <a:rPr lang="en-US" sz="2400" dirty="0" smtClean="0">
                <a:solidFill>
                  <a:srgbClr val="FFEBC3"/>
                </a:solidFill>
              </a:rPr>
              <a:t>bad debts				2,000    </a:t>
            </a:r>
            <a:endParaRPr lang="en-US" sz="2400" dirty="0">
              <a:solidFill>
                <a:srgbClr val="FFEBC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ALLOWANCE METHOD—INCOME STATEMENT APPROACH</a:t>
            </a:r>
            <a:endParaRPr lang="en-US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journal entry for the write-off of two customer accounts in 20X2 is:</a:t>
            </a:r>
          </a:p>
        </p:txBody>
      </p:sp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684213" y="3192463"/>
            <a:ext cx="7503977" cy="156966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EBC3"/>
                </a:solidFill>
              </a:rPr>
              <a:t>20X2 </a:t>
            </a:r>
            <a:r>
              <a:rPr lang="en-US" sz="2400" b="1" i="1" u="sng" dirty="0" smtClean="0">
                <a:solidFill>
                  <a:srgbClr val="FFEBC3"/>
                </a:solidFill>
              </a:rPr>
              <a:t>WRITE-OFFS</a:t>
            </a:r>
            <a:r>
              <a:rPr lang="en-US" sz="2400" b="1" u="sng" dirty="0" smtClean="0">
                <a:solidFill>
                  <a:srgbClr val="FFEBC3"/>
                </a:solidFill>
              </a:rPr>
              <a:t>:</a:t>
            </a:r>
            <a:endParaRPr lang="en-US" sz="2400" b="1" u="sng" dirty="0">
              <a:solidFill>
                <a:srgbClr val="FFEBC3"/>
              </a:solidFill>
            </a:endParaRPr>
          </a:p>
          <a:p>
            <a:r>
              <a:rPr lang="en-US" sz="2400" dirty="0">
                <a:solidFill>
                  <a:srgbClr val="FFEBC3"/>
                </a:solidFill>
              </a:rPr>
              <a:t>Allowance for </a:t>
            </a:r>
            <a:r>
              <a:rPr lang="en-US" sz="2400" dirty="0" smtClean="0">
                <a:solidFill>
                  <a:srgbClr val="FFEBC3"/>
                </a:solidFill>
              </a:rPr>
              <a:t>bad debts		2,000</a:t>
            </a:r>
            <a:endParaRPr lang="en-US" sz="2400" dirty="0">
              <a:solidFill>
                <a:srgbClr val="FFEBC3"/>
              </a:solidFill>
            </a:endParaRPr>
          </a:p>
          <a:p>
            <a:r>
              <a:rPr lang="en-US" sz="2400" dirty="0">
                <a:solidFill>
                  <a:srgbClr val="FFEBC3"/>
                </a:solidFill>
              </a:rPr>
              <a:t>     Accounts </a:t>
            </a:r>
            <a:r>
              <a:rPr lang="en-US" sz="2400" dirty="0" smtClean="0">
                <a:solidFill>
                  <a:srgbClr val="FFEBC3"/>
                </a:solidFill>
              </a:rPr>
              <a:t>receivable                              	 2,000</a:t>
            </a:r>
            <a:endParaRPr lang="en-US" sz="2400" dirty="0">
              <a:solidFill>
                <a:srgbClr val="FFEBC3"/>
              </a:solidFill>
            </a:endParaRPr>
          </a:p>
          <a:p>
            <a:r>
              <a:rPr lang="en-US" sz="2400" dirty="0">
                <a:solidFill>
                  <a:srgbClr val="FFEBC3"/>
                </a:solidFill>
              </a:rPr>
              <a:t>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ALLOWANCE METHOD—BALANCE SHEET APPROACH</a:t>
            </a:r>
            <a:endParaRPr lang="en-US" sz="3200" dirty="0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7030A0"/>
                </a:solidFill>
              </a:rPr>
              <a:t>percentage</a:t>
            </a:r>
            <a:r>
              <a:rPr lang="en-US" dirty="0"/>
              <a:t> of </a:t>
            </a:r>
            <a:r>
              <a:rPr lang="en-US" dirty="0" smtClean="0">
                <a:solidFill>
                  <a:srgbClr val="7030A0"/>
                </a:solidFill>
              </a:rPr>
              <a:t>ACCOUNTS RECEIVABLE </a:t>
            </a:r>
            <a:r>
              <a:rPr lang="en-US" dirty="0" smtClean="0"/>
              <a:t>method </a:t>
            </a:r>
            <a:r>
              <a:rPr lang="en-US" dirty="0"/>
              <a:t>estimates uncollectible accounts based on the historical relationship between </a:t>
            </a:r>
            <a:r>
              <a:rPr lang="en-US" dirty="0" smtClean="0"/>
              <a:t>uncollectible </a:t>
            </a:r>
            <a:r>
              <a:rPr lang="en-US" dirty="0"/>
              <a:t>to year-end gross accounts </a:t>
            </a:r>
            <a:r>
              <a:rPr lang="en-US" dirty="0" smtClean="0"/>
              <a:t>receivable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Additions to the allowance account are calculated to achieve a target ending balance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APPLYING THE BALANCE SHEET APPROACH</a:t>
            </a:r>
            <a:endParaRPr lang="en-US" sz="3200" dirty="0"/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1295400"/>
          </a:xfrm>
        </p:spPr>
        <p:txBody>
          <a:bodyPr/>
          <a:lstStyle/>
          <a:p>
            <a:r>
              <a:rPr lang="en-US" dirty="0"/>
              <a:t>Consider the historical experience in the following table:</a:t>
            </a:r>
          </a:p>
        </p:txBody>
      </p:sp>
      <p:graphicFrame>
        <p:nvGraphicFramePr>
          <p:cNvPr id="292869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685800" y="2667000"/>
          <a:ext cx="7620000" cy="2805113"/>
        </p:xfrm>
        <a:graphic>
          <a:graphicData uri="http://schemas.openxmlformats.org/presentationml/2006/ole">
            <p:oleObj spid="_x0000_s11266" name="Document" r:id="rId3" imgW="7832309" imgH="459121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APPLYING THE BALANCE SHEET APPROACH</a:t>
            </a:r>
            <a:endParaRPr lang="en-US" sz="3200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r>
              <a:rPr lang="en-US" sz="2000" dirty="0"/>
              <a:t>Assume the accounts receivable balance is $115,000 at the end of 20X7</a:t>
            </a:r>
          </a:p>
          <a:p>
            <a:r>
              <a:rPr lang="en-US" sz="2000" dirty="0"/>
              <a:t>The average percentage of accounts receivable not collected is applied to the 20X7 ending balance ($115,000 x 3.33</a:t>
            </a:r>
            <a:r>
              <a:rPr lang="en-US" sz="2000" dirty="0" smtClean="0"/>
              <a:t>%)</a:t>
            </a:r>
          </a:p>
          <a:p>
            <a:r>
              <a:rPr lang="en-US" sz="2000" dirty="0" smtClean="0"/>
              <a:t>Further assume that allowance for bad debts account at December 31, 20X6 was $700 and $1,000 of bad debts were written off during 20X7.</a:t>
            </a:r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adjusting</a:t>
            </a:r>
            <a:r>
              <a:rPr lang="en-US" sz="2000" dirty="0"/>
              <a:t> journal entry is:</a:t>
            </a: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1295400" y="5105400"/>
            <a:ext cx="6775253" cy="830997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EBC3"/>
                </a:solidFill>
              </a:rPr>
              <a:t>Bad debts expense                     </a:t>
            </a:r>
            <a:r>
              <a:rPr lang="en-US" sz="2400" dirty="0" smtClean="0">
                <a:solidFill>
                  <a:srgbClr val="FFEBC3"/>
                </a:solidFill>
              </a:rPr>
              <a:t>4,130</a:t>
            </a:r>
            <a:endParaRPr lang="en-US" sz="2400" dirty="0">
              <a:solidFill>
                <a:srgbClr val="FFEBC3"/>
              </a:solidFill>
            </a:endParaRPr>
          </a:p>
          <a:p>
            <a:r>
              <a:rPr lang="en-US" sz="2400" dirty="0">
                <a:solidFill>
                  <a:srgbClr val="FFEBC3"/>
                </a:solidFill>
              </a:rPr>
              <a:t>     Allowance for bad debts                         </a:t>
            </a:r>
            <a:r>
              <a:rPr lang="en-US" sz="2400" dirty="0" smtClean="0">
                <a:solidFill>
                  <a:srgbClr val="FFEBC3"/>
                </a:solidFill>
              </a:rPr>
              <a:t>4,130</a:t>
            </a:r>
            <a:endParaRPr lang="en-US" sz="2400" dirty="0">
              <a:solidFill>
                <a:srgbClr val="FFEBC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APPLYING THE ALLOWANCE METHOD USING THE </a:t>
            </a:r>
            <a:r>
              <a:rPr lang="en-US" sz="2400" u="sng" dirty="0" smtClean="0"/>
              <a:t>AGING OF ACCOUTNS RECEIVABLE</a:t>
            </a:r>
            <a:endParaRPr lang="en-US" sz="2400" u="sng" dirty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/>
              <a:t>The aging of accounts receivable method directly incorporates the customers’ payment histories</a:t>
            </a:r>
          </a:p>
          <a:p>
            <a:r>
              <a:rPr lang="en-US"/>
              <a:t>As more time elapses after the sale, collection becomes less likely</a:t>
            </a:r>
          </a:p>
          <a:p>
            <a:r>
              <a:rPr lang="en-US"/>
              <a:t>The $115,000 balance in Accounts Receivable on December 31, 20X7, might be aged as shown on the next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AGING OF ACCOUNTS RECEIVABLE METHOD (Balance Sheet approach)</a:t>
            </a:r>
            <a:endParaRPr lang="en-US" sz="3200" dirty="0"/>
          </a:p>
        </p:txBody>
      </p:sp>
      <p:graphicFrame>
        <p:nvGraphicFramePr>
          <p:cNvPr id="296964" name="Object 4"/>
          <p:cNvGraphicFramePr>
            <a:graphicFrameLocks noChangeAspect="1"/>
          </p:cNvGraphicFramePr>
          <p:nvPr>
            <p:ph idx="1"/>
          </p:nvPr>
        </p:nvGraphicFramePr>
        <p:xfrm>
          <a:off x="533400" y="1447800"/>
          <a:ext cx="8077200" cy="3200400"/>
        </p:xfrm>
        <a:graphic>
          <a:graphicData uri="http://schemas.openxmlformats.org/presentationml/2006/ole">
            <p:oleObj spid="_x0000_s12290" name="Worksheet" r:id="rId3" imgW="6495898" imgH="2647886" progId="Excel.Sheet.8">
              <p:embed/>
            </p:oleObj>
          </a:graphicData>
        </a:graphic>
      </p:graphicFrame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1143000" y="4572000"/>
            <a:ext cx="647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The journal entry to record the Bad Debts Expense is $3,772-$700, or $3,072:</a:t>
            </a:r>
          </a:p>
        </p:txBody>
      </p:sp>
      <p:sp>
        <p:nvSpPr>
          <p:cNvPr id="296968" name="Text Box 8"/>
          <p:cNvSpPr txBox="1">
            <a:spLocks noChangeArrowheads="1"/>
          </p:cNvSpPr>
          <p:nvPr/>
        </p:nvSpPr>
        <p:spPr bwMode="auto">
          <a:xfrm>
            <a:off x="1219200" y="5578475"/>
            <a:ext cx="6475413" cy="82232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EBC3"/>
                </a:solidFill>
              </a:rPr>
              <a:t>Bad debts expense                    3,072</a:t>
            </a:r>
          </a:p>
          <a:p>
            <a:r>
              <a:rPr lang="en-US" sz="2400">
                <a:solidFill>
                  <a:srgbClr val="FFEBC3"/>
                </a:solidFill>
              </a:rPr>
              <a:t>     Allowance for bad debts                      3,072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Bad Debt Recoveries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dirty="0"/>
              <a:t>When </a:t>
            </a:r>
            <a:r>
              <a:rPr lang="en-US" b="1" dirty="0"/>
              <a:t>bad debt recoveries</a:t>
            </a:r>
            <a:r>
              <a:rPr lang="en-US" dirty="0"/>
              <a:t> occur, </a:t>
            </a:r>
            <a:r>
              <a:rPr lang="en-US" b="1" dirty="0" smtClean="0">
                <a:solidFill>
                  <a:srgbClr val="FF0000"/>
                </a:solidFill>
              </a:rPr>
              <a:t>THE WRITE-OFF IS REVERSED </a:t>
            </a:r>
            <a:r>
              <a:rPr lang="en-US" dirty="0" smtClean="0"/>
              <a:t>and </a:t>
            </a:r>
            <a:r>
              <a:rPr lang="en-US" dirty="0"/>
              <a:t>the collection is handled as a </a:t>
            </a:r>
            <a:r>
              <a:rPr lang="en-US" dirty="0" smtClean="0">
                <a:solidFill>
                  <a:srgbClr val="7030A0"/>
                </a:solidFill>
              </a:rPr>
              <a:t>NORMAL RECEIPT </a:t>
            </a:r>
            <a:r>
              <a:rPr lang="en-US" dirty="0" smtClean="0"/>
              <a:t>on </a:t>
            </a:r>
            <a:r>
              <a:rPr lang="en-US" dirty="0"/>
              <a:t>account</a:t>
            </a:r>
          </a:p>
          <a:p>
            <a:r>
              <a:rPr lang="en-US" dirty="0"/>
              <a:t>The following October journal entries reverse the February write-off of an individual account receivable</a:t>
            </a:r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1066800" y="3962400"/>
            <a:ext cx="6400800" cy="590550"/>
          </a:xfrm>
          <a:prstGeom prst="rect">
            <a:avLst/>
          </a:prstGeom>
          <a:solidFill>
            <a:srgbClr val="993300"/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EBC3"/>
                </a:solidFill>
              </a:rPr>
              <a:t>Feb. 20X2     Allowance for </a:t>
            </a:r>
            <a:r>
              <a:rPr lang="en-US" dirty="0" smtClean="0">
                <a:solidFill>
                  <a:srgbClr val="FFEBC3"/>
                </a:solidFill>
              </a:rPr>
              <a:t>bad debts		          600</a:t>
            </a:r>
            <a:endParaRPr lang="en-US" dirty="0">
              <a:solidFill>
                <a:srgbClr val="FFEBC3"/>
              </a:solidFill>
            </a:endParaRPr>
          </a:p>
          <a:p>
            <a:r>
              <a:rPr lang="en-US" dirty="0">
                <a:solidFill>
                  <a:srgbClr val="FFEBC3"/>
                </a:solidFill>
              </a:rPr>
              <a:t>                          Accounts receivable                                            600</a:t>
            </a: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1066800" y="4800600"/>
            <a:ext cx="6416675" cy="13144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EBC3"/>
                </a:solidFill>
              </a:rPr>
              <a:t>Oct. 20X2     Accounts receivable                                     600</a:t>
            </a:r>
          </a:p>
          <a:p>
            <a:r>
              <a:rPr lang="en-US" dirty="0">
                <a:solidFill>
                  <a:srgbClr val="FFEBC3"/>
                </a:solidFill>
              </a:rPr>
              <a:t> </a:t>
            </a:r>
            <a:r>
              <a:rPr lang="en-US" dirty="0" smtClean="0">
                <a:solidFill>
                  <a:srgbClr val="FFEBC3"/>
                </a:solidFill>
              </a:rPr>
              <a:t>		Allowance for bad debts 		    600</a:t>
            </a:r>
            <a:endParaRPr lang="en-US" dirty="0">
              <a:solidFill>
                <a:srgbClr val="FFEBC3"/>
              </a:solidFill>
            </a:endParaRPr>
          </a:p>
          <a:p>
            <a:endParaRPr lang="en-US" dirty="0">
              <a:solidFill>
                <a:srgbClr val="FFEBC3"/>
              </a:solidFill>
            </a:endParaRPr>
          </a:p>
          <a:p>
            <a:r>
              <a:rPr lang="en-US" dirty="0">
                <a:solidFill>
                  <a:srgbClr val="FFEBC3"/>
                </a:solidFill>
              </a:rPr>
              <a:t>                     Cash                                                            600</a:t>
            </a:r>
          </a:p>
          <a:p>
            <a:r>
              <a:rPr lang="en-US" dirty="0">
                <a:solidFill>
                  <a:srgbClr val="FFEBC3"/>
                </a:solidFill>
              </a:rPr>
              <a:t>                      Accounts receivable                                               600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BANK RECONCILIATION STATEMENT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BUSINESS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1800" dirty="0" smtClean="0"/>
              <a:t>CASH BOOK</a:t>
            </a:r>
          </a:p>
          <a:p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END OF PERIOD</a:t>
            </a:r>
          </a:p>
          <a:p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CASH BOOK BALANCE</a:t>
            </a:r>
          </a:p>
          <a:p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DIFFERENCES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BANK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1800" dirty="0" smtClean="0"/>
              <a:t>BANK STATEMENT</a:t>
            </a:r>
          </a:p>
          <a:p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END OF PERIOD</a:t>
            </a:r>
          </a:p>
          <a:p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BANK STATEMENT BALANCE</a:t>
            </a:r>
          </a:p>
          <a:p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DIFFERENCES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600200" y="2590800"/>
            <a:ext cx="304800" cy="381000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600200" y="3276600"/>
            <a:ext cx="304800" cy="381000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600200" y="4038600"/>
            <a:ext cx="304800" cy="381000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Arrow Callout 13"/>
          <p:cNvSpPr/>
          <p:nvPr/>
        </p:nvSpPr>
        <p:spPr bwMode="auto">
          <a:xfrm>
            <a:off x="1219200" y="4800600"/>
            <a:ext cx="1752600" cy="762000"/>
          </a:xfrm>
          <a:prstGeom prst="rightArrow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ADJUST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0" y="50292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RECONCILE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 bwMode="auto">
          <a:xfrm>
            <a:off x="5943600" y="2590800"/>
            <a:ext cx="304800" cy="381000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5943600" y="4114800"/>
            <a:ext cx="304800" cy="381000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5943600" y="3276600"/>
            <a:ext cx="304800" cy="381000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Left Arrow Callout 18"/>
          <p:cNvSpPr/>
          <p:nvPr/>
        </p:nvSpPr>
        <p:spPr bwMode="auto">
          <a:xfrm>
            <a:off x="4572000" y="4800600"/>
            <a:ext cx="1752600" cy="762000"/>
          </a:xfrm>
          <a:prstGeom prst="leftArrow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ADJUST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MENTS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ACCOUNTING: </a:t>
            </a:r>
            <a:br>
              <a:rPr lang="en-US" smtClean="0"/>
            </a:br>
            <a:r>
              <a:rPr lang="en-US" smtClean="0"/>
              <a:t>The Language </a:t>
            </a:r>
            <a:br>
              <a:rPr lang="en-US" smtClean="0"/>
            </a:br>
            <a:r>
              <a:rPr lang="en-US" smtClean="0"/>
              <a:t>of Business</a:t>
            </a:r>
            <a:br>
              <a:rPr lang="en-US" smtClean="0"/>
            </a:b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50000"/>
              </a:lnSpc>
            </a:pPr>
            <a:endParaRPr lang="en-US" smtClean="0"/>
          </a:p>
          <a:p>
            <a:pPr eaLnBrk="1" hangingPunct="1"/>
            <a:r>
              <a:rPr lang="en-US" smtClean="0"/>
              <a:t>CHAPTER </a:t>
            </a:r>
          </a:p>
          <a:p>
            <a:pPr eaLnBrk="1" hangingPunct="1"/>
            <a:r>
              <a:rPr lang="en-US" sz="5400" smtClean="0"/>
              <a:t>1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rot="5400000">
            <a:off x="3390900" y="3238500"/>
            <a:ext cx="4191000" cy="0"/>
          </a:xfrm>
          <a:prstGeom prst="line">
            <a:avLst/>
          </a:prstGeom>
          <a:noFill/>
          <a:ln w="38100">
            <a:solidFill>
              <a:srgbClr val="FFA34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2000" dirty="0" smtClean="0"/>
              <a:t>BANK RECONCILIATION STATEMENT</a:t>
            </a:r>
            <a:endParaRPr lang="en-US" sz="20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838200" y="1066800"/>
          <a:ext cx="7620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1800" y="3657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Bank Statement Error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42672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Cash Book Error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4419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Outstanding deposits/uncleared deposits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35052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Outstanding checks/uncleared checks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5376446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Direct credits  +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4800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Direct debits/standing orders  -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40386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Bank charges  -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44196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Dishonored checks  -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3429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Interest income/credit memorandum  +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5867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of the above adjustments will be made to CASH BOOK balance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657600" y="5867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of the above adjustments will be made to BANK STATEMENT balance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5867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of the above adjustments will be made in the RELEVANT RECORDS</a:t>
            </a:r>
            <a:endParaRPr lang="en-US" sz="1200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4953000" cy="3200400"/>
          </a:xfrm>
          <a:ln/>
        </p:spPr>
        <p:txBody>
          <a:bodyPr/>
          <a:lstStyle/>
          <a:p>
            <a:r>
              <a:rPr lang="en-US"/>
              <a:t>Inventories and</a:t>
            </a:r>
            <a:br>
              <a:rPr lang="en-US"/>
            </a:br>
            <a:r>
              <a:rPr lang="en-US"/>
              <a:t>Cost of Goods Sold</a:t>
            </a:r>
            <a:br>
              <a:rPr lang="en-US"/>
            </a:b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>
            <a:normAutofit lnSpcReduction="10000"/>
          </a:bodyPr>
          <a:lstStyle/>
          <a:p>
            <a:pPr>
              <a:lnSpc>
                <a:spcPct val="50000"/>
              </a:lnSpc>
            </a:pPr>
            <a:endParaRPr lang="en-US"/>
          </a:p>
          <a:p>
            <a:r>
              <a:rPr lang="en-US"/>
              <a:t>CHAPTER </a:t>
            </a:r>
          </a:p>
          <a:p>
            <a:r>
              <a:rPr lang="en-US" sz="5400"/>
              <a:t>7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rot="5400000">
            <a:off x="3390900" y="3238500"/>
            <a:ext cx="4191000" cy="0"/>
          </a:xfrm>
          <a:prstGeom prst="line">
            <a:avLst/>
          </a:prstGeom>
          <a:noFill/>
          <a:ln w="38100">
            <a:solidFill>
              <a:srgbClr val="FFA34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ACCOUNTING FOR INVENTORIES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i="1" u="sng" dirty="0" smtClean="0">
                <a:solidFill>
                  <a:srgbClr val="7030A0"/>
                </a:solidFill>
              </a:rPr>
              <a:t>LINKAGE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B0F0"/>
                </a:solidFill>
              </a:rPr>
              <a:t>ENHANCE YOUR PREVIOUS KNOWLEDGE REGARDING </a:t>
            </a:r>
            <a:r>
              <a:rPr lang="en-US" sz="2000" u="sng" dirty="0" smtClean="0">
                <a:solidFill>
                  <a:srgbClr val="00B0F0"/>
                </a:solidFill>
              </a:rPr>
              <a:t>COST OF GOODS SOLD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</a:rPr>
              <a:t>YOU WILL BE ABLE TO CALCULATE COST OF SALES FOR ANY MERCHANDISING BUSINESS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</p:txBody>
      </p:sp>
      <p:pic>
        <p:nvPicPr>
          <p:cNvPr id="5" name="Picture 2" descr="http://t2.gstatic.com/images?q=tbn:ANd9GcQdGVSqr6ZUjvVczRsmTsYzzrFj8O_YD2UV68u-e2j3GZRcPwY&amp;t=1&amp;usg=__1t6pInTTNglk-2bfFsWscBgHCmQ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133600"/>
            <a:ext cx="2466975" cy="184785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i="1" u="sng" dirty="0" smtClean="0">
                <a:solidFill>
                  <a:srgbClr val="7030A0"/>
                </a:solidFill>
              </a:rPr>
              <a:t/>
            </a:r>
            <a:br>
              <a:rPr lang="en-US" i="1" u="sng" dirty="0" smtClean="0">
                <a:solidFill>
                  <a:srgbClr val="7030A0"/>
                </a:solidFill>
              </a:rPr>
            </a:br>
            <a:r>
              <a:rPr lang="en-US" i="1" u="sng" dirty="0" smtClean="0">
                <a:solidFill>
                  <a:srgbClr val="7030A0"/>
                </a:solidFill>
              </a:rPr>
              <a:t>OUTCOME of THIS SESSION</a:t>
            </a:r>
            <a:br>
              <a:rPr lang="en-US" i="1" u="sng" dirty="0" smtClean="0">
                <a:solidFill>
                  <a:srgbClr val="7030A0"/>
                </a:solidFill>
              </a:rPr>
            </a:b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0000"/>
                </a:solidFill>
              </a:rPr>
              <a:t> Two inventory recording methods---Perpetual and Periodic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0000"/>
                </a:solidFill>
              </a:rPr>
              <a:t> Different inventory valuation methods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0000"/>
                </a:solidFill>
              </a:rPr>
              <a:t> Calculation of Cost of Sales under perpetual and periodic methods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ACCOUNTING FOR INVENTORIES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b="1" dirty="0" smtClean="0"/>
              <a:t>STRUCTURE OF THIS SESSION</a:t>
            </a:r>
          </a:p>
          <a:p>
            <a:pPr algn="ctr" eaLnBrk="1" hangingPunct="1">
              <a:buFontTx/>
              <a:buNone/>
            </a:pPr>
            <a:r>
              <a:rPr lang="en-US" b="1" dirty="0" smtClean="0"/>
              <a:t>50:50</a:t>
            </a:r>
          </a:p>
          <a:p>
            <a:pPr algn="ctr" eaLnBrk="1" hangingPunct="1"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B0F0"/>
                </a:solidFill>
              </a:rPr>
              <a:t>Active participation is sought</a:t>
            </a:r>
          </a:p>
          <a:p>
            <a:pPr algn="ctr" eaLnBrk="1" hangingPunct="1">
              <a:buFontTx/>
              <a:buNone/>
            </a:pPr>
            <a:r>
              <a:rPr lang="en-US" b="1" u="sng" dirty="0" smtClean="0"/>
              <a:t>PARTICIPATION MEANS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Contributing innovative and effective ideas towards the current topic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Answering various questions 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Following the mentor’s instructions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ACCOUNTING FOR INVENTORIES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dirty="0" smtClean="0"/>
              <a:t>WIIFM</a:t>
            </a:r>
          </a:p>
          <a:p>
            <a:pPr eaLnBrk="1" hangingPunct="1">
              <a:buNone/>
            </a:pPr>
            <a:r>
              <a:rPr lang="en-US" sz="2400" dirty="0" smtClean="0"/>
              <a:t>	THIS SESSION WILL PROVIDE YOU A BASIC UNDERSTANDING OF ACCOUNTING FOR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INVENTORIES; AND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COST OF SALES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Gross Profit and Cost of Goods Sold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Companies report products being held prior to sale as inventory—a current asset on the balance sheet</a:t>
            </a:r>
          </a:p>
          <a:p>
            <a:pPr>
              <a:lnSpc>
                <a:spcPct val="90000"/>
              </a:lnSpc>
            </a:pPr>
            <a:r>
              <a:rPr lang="en-US" dirty="0"/>
              <a:t>When the products are sold, the cost of the inventory becomes </a:t>
            </a:r>
            <a:r>
              <a:rPr lang="en-US" b="1" dirty="0"/>
              <a:t>Cost of Goods Sold</a:t>
            </a:r>
            <a:r>
              <a:rPr lang="en-US" dirty="0"/>
              <a:t> in the income statement</a:t>
            </a:r>
          </a:p>
          <a:p>
            <a:pPr>
              <a:lnSpc>
                <a:spcPct val="90000"/>
              </a:lnSpc>
            </a:pPr>
            <a:r>
              <a:rPr lang="en-US" dirty="0"/>
              <a:t>Net Sales less Cost of Goods Sold equals </a:t>
            </a:r>
            <a:r>
              <a:rPr lang="en-US" b="1" dirty="0"/>
              <a:t>Gross Profit</a:t>
            </a:r>
          </a:p>
          <a:p>
            <a:pPr>
              <a:lnSpc>
                <a:spcPct val="90000"/>
              </a:lnSpc>
            </a:pPr>
            <a:r>
              <a:rPr lang="en-US" dirty="0"/>
              <a:t>Gross Profit less </a:t>
            </a:r>
            <a:r>
              <a:rPr lang="en-US" dirty="0" smtClean="0"/>
              <a:t>operating </a:t>
            </a:r>
            <a:r>
              <a:rPr lang="en-US" dirty="0"/>
              <a:t>expenses equals Net Income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Gross Profit and Cost of Goods Sold</a:t>
            </a:r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2514600" y="16764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Balance Sheet</a:t>
            </a:r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5929313" y="16764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Income Statement</a:t>
            </a:r>
          </a:p>
        </p:txBody>
      </p:sp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2514600" y="3563938"/>
            <a:ext cx="1752600" cy="7032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EBC3"/>
                </a:solidFill>
              </a:rPr>
              <a:t>Merchandise 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EBC3"/>
                </a:solidFill>
              </a:rPr>
              <a:t>Inventory</a:t>
            </a:r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6172200" y="2286000"/>
            <a:ext cx="1600200" cy="7651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800">
              <a:solidFill>
                <a:srgbClr val="FFEBC3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EBC3"/>
                </a:solidFill>
              </a:rPr>
              <a:t>Sales</a:t>
            </a:r>
          </a:p>
          <a:p>
            <a:pPr algn="ctr">
              <a:spcBef>
                <a:spcPct val="50000"/>
              </a:spcBef>
            </a:pPr>
            <a:endParaRPr lang="en-US" sz="800">
              <a:solidFill>
                <a:srgbClr val="FFEBC3"/>
              </a:solidFill>
            </a:endParaRPr>
          </a:p>
        </p:txBody>
      </p: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6172200" y="3429000"/>
            <a:ext cx="1600200" cy="94773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EBC3"/>
                </a:solidFill>
              </a:rPr>
              <a:t>Cost of       Goods Sold 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EBC3"/>
                </a:solidFill>
              </a:rPr>
              <a:t>(an expense)</a:t>
            </a:r>
          </a:p>
        </p:txBody>
      </p:sp>
      <p:sp>
        <p:nvSpPr>
          <p:cNvPr id="329737" name="Text Box 9"/>
          <p:cNvSpPr txBox="1">
            <a:spLocks noChangeArrowheads="1"/>
          </p:cNvSpPr>
          <p:nvPr/>
        </p:nvSpPr>
        <p:spPr bwMode="auto">
          <a:xfrm>
            <a:off x="6172200" y="4949825"/>
            <a:ext cx="1676400" cy="10699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EBC3"/>
                </a:solidFill>
              </a:rPr>
              <a:t>Selling Expenses and Administrative Expenses</a:t>
            </a:r>
          </a:p>
        </p:txBody>
      </p:sp>
      <p:sp>
        <p:nvSpPr>
          <p:cNvPr id="329738" name="Text Box 10"/>
          <p:cNvSpPr txBox="1">
            <a:spLocks noChangeArrowheads="1"/>
          </p:cNvSpPr>
          <p:nvPr/>
        </p:nvSpPr>
        <p:spPr bwMode="auto">
          <a:xfrm>
            <a:off x="533400" y="33528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Merchandise Purchases</a:t>
            </a:r>
          </a:p>
        </p:txBody>
      </p:sp>
      <p:sp>
        <p:nvSpPr>
          <p:cNvPr id="329739" name="Text Box 11"/>
          <p:cNvSpPr txBox="1">
            <a:spLocks noChangeArrowheads="1"/>
          </p:cNvSpPr>
          <p:nvPr/>
        </p:nvSpPr>
        <p:spPr bwMode="auto">
          <a:xfrm>
            <a:off x="4495800" y="3352800"/>
            <a:ext cx="137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Merchandise Sales</a:t>
            </a:r>
          </a:p>
        </p:txBody>
      </p:sp>
      <p:sp>
        <p:nvSpPr>
          <p:cNvPr id="329740" name="Line 12"/>
          <p:cNvSpPr>
            <a:spLocks noChangeShapeType="1"/>
          </p:cNvSpPr>
          <p:nvPr/>
        </p:nvSpPr>
        <p:spPr bwMode="auto">
          <a:xfrm>
            <a:off x="4281488" y="40386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9741" name="Line 13"/>
          <p:cNvSpPr>
            <a:spLocks noChangeShapeType="1"/>
          </p:cNvSpPr>
          <p:nvPr/>
        </p:nvSpPr>
        <p:spPr bwMode="auto">
          <a:xfrm>
            <a:off x="609600" y="40386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9742" name="Text Box 14"/>
          <p:cNvSpPr txBox="1">
            <a:spLocks noChangeArrowheads="1"/>
          </p:cNvSpPr>
          <p:nvPr/>
        </p:nvSpPr>
        <p:spPr bwMode="auto">
          <a:xfrm>
            <a:off x="6472238" y="3090863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Minus</a:t>
            </a:r>
          </a:p>
        </p:txBody>
      </p:sp>
      <p:sp>
        <p:nvSpPr>
          <p:cNvPr id="329743" name="Text Box 15"/>
          <p:cNvSpPr txBox="1">
            <a:spLocks noChangeArrowheads="1"/>
          </p:cNvSpPr>
          <p:nvPr/>
        </p:nvSpPr>
        <p:spPr bwMode="auto">
          <a:xfrm>
            <a:off x="6005513" y="4371975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Equals Gross Profit Minus</a:t>
            </a:r>
          </a:p>
        </p:txBody>
      </p:sp>
      <p:sp>
        <p:nvSpPr>
          <p:cNvPr id="329744" name="Text Box 16"/>
          <p:cNvSpPr txBox="1">
            <a:spLocks noChangeArrowheads="1"/>
          </p:cNvSpPr>
          <p:nvPr/>
        </p:nvSpPr>
        <p:spPr bwMode="auto">
          <a:xfrm>
            <a:off x="6067425" y="617220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Equals Net Income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38600" y="5206425"/>
            <a:ext cx="1295400" cy="584775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Operating Expenses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5410200" y="5410200"/>
            <a:ext cx="609600" cy="22860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RECORDING INVENTORY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PERPETUAL METHOD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Continuous</a:t>
            </a:r>
            <a:r>
              <a:rPr lang="en-US" dirty="0" smtClean="0"/>
              <a:t> record of Inventory &amp; Cost of Goods Sold</a:t>
            </a:r>
          </a:p>
          <a:p>
            <a:r>
              <a:rPr lang="en-US" dirty="0" smtClean="0"/>
              <a:t>Sale and Cost of sales are recorded </a:t>
            </a:r>
            <a:r>
              <a:rPr lang="en-US" u="sng" dirty="0" smtClean="0"/>
              <a:t>simultaneously</a:t>
            </a:r>
          </a:p>
          <a:p>
            <a:r>
              <a:rPr lang="en-US" dirty="0" smtClean="0"/>
              <a:t>Physical inventory count is done at the END OF THE PERIOD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PERIODIC METHOD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u="sng" dirty="0" smtClean="0"/>
              <a:t>No daily record </a:t>
            </a:r>
            <a:r>
              <a:rPr lang="en-US" dirty="0" smtClean="0"/>
              <a:t>of Inventory &amp; Cost of Goods Sold</a:t>
            </a:r>
          </a:p>
          <a:p>
            <a:r>
              <a:rPr lang="en-US" dirty="0" smtClean="0"/>
              <a:t>Updated inventory and Cost of sales balance is available only at the </a:t>
            </a:r>
            <a:r>
              <a:rPr lang="en-US" u="sng" dirty="0" smtClean="0"/>
              <a:t>end of the period</a:t>
            </a:r>
          </a:p>
          <a:p>
            <a:r>
              <a:rPr lang="en-US" dirty="0" smtClean="0"/>
              <a:t>Physical inventory count is done at the END OF THE PERIOD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Perpetual Inventory System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en-US" dirty="0"/>
              <a:t>In the perpetual inventory system, the journal entries are:</a:t>
            </a:r>
          </a:p>
          <a:p>
            <a:pPr lvl="1"/>
            <a:r>
              <a:rPr lang="en-US" dirty="0"/>
              <a:t>When inventory is purchased: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When inventory is sold:</a:t>
            </a:r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1524000" y="3095625"/>
            <a:ext cx="4583371" cy="646331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EBC3"/>
                </a:solidFill>
              </a:rPr>
              <a:t>Inventory                 		xxx</a:t>
            </a:r>
            <a:endParaRPr lang="en-US" sz="1800" dirty="0">
              <a:solidFill>
                <a:srgbClr val="FFEBC3"/>
              </a:solidFill>
            </a:endParaRPr>
          </a:p>
          <a:p>
            <a:r>
              <a:rPr lang="en-US" sz="1800" dirty="0">
                <a:solidFill>
                  <a:srgbClr val="FFEBC3"/>
                </a:solidFill>
              </a:rPr>
              <a:t>     Accounts payable                              xxx</a:t>
            </a:r>
          </a:p>
        </p:txBody>
      </p:sp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1524000" y="4448175"/>
            <a:ext cx="4570482" cy="147732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EBC3"/>
                </a:solidFill>
              </a:rPr>
              <a:t>Accounts receivable                     xxx</a:t>
            </a:r>
          </a:p>
          <a:p>
            <a:r>
              <a:rPr lang="en-US" sz="1800" dirty="0">
                <a:solidFill>
                  <a:srgbClr val="FFEBC3"/>
                </a:solidFill>
              </a:rPr>
              <a:t>     Sales                                                 xxx</a:t>
            </a:r>
          </a:p>
          <a:p>
            <a:endParaRPr lang="en-US" sz="1800" dirty="0">
              <a:solidFill>
                <a:srgbClr val="FFEBC3"/>
              </a:solidFill>
            </a:endParaRPr>
          </a:p>
          <a:p>
            <a:r>
              <a:rPr lang="en-US" sz="1800" dirty="0">
                <a:solidFill>
                  <a:srgbClr val="FFEBC3"/>
                </a:solidFill>
              </a:rPr>
              <a:t>Cost of goods sold                       xxx</a:t>
            </a:r>
          </a:p>
          <a:p>
            <a:r>
              <a:rPr lang="en-US" sz="1800" dirty="0">
                <a:solidFill>
                  <a:srgbClr val="FFEBC3"/>
                </a:solidFill>
              </a:rPr>
              <a:t>     Inventory                                           xxx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943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Note: Cost of goods sold is calculated as soon as the inventory is sold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 YOU KNOW THIS GUY?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Periodic Inventory System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1371600"/>
          </a:xfrm>
        </p:spPr>
        <p:txBody>
          <a:bodyPr/>
          <a:lstStyle/>
          <a:p>
            <a:r>
              <a:rPr lang="en-US" dirty="0"/>
              <a:t>Under the periodic system, the calculation of cost of goods sold is </a:t>
            </a:r>
            <a:r>
              <a:rPr lang="en-US" dirty="0" smtClean="0">
                <a:solidFill>
                  <a:srgbClr val="00B050"/>
                </a:solidFill>
              </a:rPr>
              <a:t>DELAYED UNTIL </a:t>
            </a:r>
            <a:r>
              <a:rPr lang="en-US" sz="2000" u="sng" dirty="0" smtClean="0"/>
              <a:t>THERE IS A PHYSICAL COUNT:</a:t>
            </a:r>
            <a:endParaRPr lang="en-US" sz="2000" u="sng" dirty="0"/>
          </a:p>
        </p:txBody>
      </p:sp>
      <p:graphicFrame>
        <p:nvGraphicFramePr>
          <p:cNvPr id="29491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222500" y="3048000"/>
          <a:ext cx="4622800" cy="1914525"/>
        </p:xfrm>
        <a:graphic>
          <a:graphicData uri="http://schemas.openxmlformats.org/presentationml/2006/ole">
            <p:oleObj spid="_x0000_s13314" name="Document" r:id="rId3" imgW="7417541" imgH="221337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Inventory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Inventory control procedures require a </a:t>
            </a:r>
            <a:r>
              <a:rPr lang="en-US" u="sng" dirty="0">
                <a:solidFill>
                  <a:srgbClr val="92D050"/>
                </a:solidFill>
              </a:rPr>
              <a:t>physical</a:t>
            </a:r>
            <a:r>
              <a:rPr lang="en-US" u="sng" dirty="0"/>
              <a:t> </a:t>
            </a:r>
            <a:r>
              <a:rPr lang="en-US" u="sng" dirty="0">
                <a:solidFill>
                  <a:srgbClr val="92D050"/>
                </a:solidFill>
              </a:rPr>
              <a:t>count </a:t>
            </a:r>
            <a:r>
              <a:rPr lang="en-US" dirty="0"/>
              <a:t>of items held in inventory at least annually in both periodic and perpetual inventory systems</a:t>
            </a:r>
          </a:p>
          <a:p>
            <a:r>
              <a:rPr lang="en-US" dirty="0"/>
              <a:t>Firms often choose fiscal accounting periods so that the year ends when inventories are low</a:t>
            </a:r>
          </a:p>
          <a:p>
            <a:r>
              <a:rPr lang="en-US" dirty="0"/>
              <a:t>External auditors usually observe the client’s physical count and confirm its accuracy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of Merchandise Acquired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cost of merchandise includes the </a:t>
            </a:r>
            <a:r>
              <a:rPr lang="en-US" u="sng" dirty="0">
                <a:solidFill>
                  <a:srgbClr val="FF0000"/>
                </a:solidFill>
              </a:rPr>
              <a:t>invoice</a:t>
            </a: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price</a:t>
            </a:r>
            <a:r>
              <a:rPr lang="en-US" dirty="0"/>
              <a:t> </a:t>
            </a:r>
            <a:r>
              <a:rPr lang="en-US" dirty="0" smtClean="0"/>
              <a:t>PLUS  </a:t>
            </a:r>
            <a:r>
              <a:rPr lang="en-US" u="sng" dirty="0">
                <a:solidFill>
                  <a:srgbClr val="FF0000"/>
                </a:solidFill>
              </a:rPr>
              <a:t>directly identifiable </a:t>
            </a:r>
            <a:r>
              <a:rPr lang="en-US" dirty="0"/>
              <a:t>inbound transportation charges </a:t>
            </a:r>
            <a:r>
              <a:rPr lang="en-US" dirty="0" smtClean="0"/>
              <a:t>LESS </a:t>
            </a:r>
            <a:r>
              <a:rPr lang="en-US" dirty="0"/>
              <a:t>any offsetting discounts</a:t>
            </a:r>
          </a:p>
          <a:p>
            <a:r>
              <a:rPr lang="en-US" dirty="0"/>
              <a:t>The costs of purchasing and </a:t>
            </a:r>
            <a:r>
              <a:rPr lang="en-US" dirty="0" smtClean="0"/>
              <a:t>receiving departments </a:t>
            </a:r>
            <a:r>
              <a:rPr lang="en-US" dirty="0"/>
              <a:t>are </a:t>
            </a:r>
            <a:r>
              <a:rPr lang="en-US" dirty="0" smtClean="0">
                <a:solidFill>
                  <a:srgbClr val="00B050"/>
                </a:solidFill>
              </a:rPr>
              <a:t>PERIOD COSTS </a:t>
            </a:r>
            <a:r>
              <a:rPr lang="en-US" dirty="0" smtClean="0"/>
              <a:t>and </a:t>
            </a:r>
            <a:r>
              <a:rPr lang="en-US" dirty="0"/>
              <a:t>are charged on the </a:t>
            </a:r>
            <a:r>
              <a:rPr lang="en-US" dirty="0">
                <a:solidFill>
                  <a:srgbClr val="00B050"/>
                </a:solidFill>
              </a:rPr>
              <a:t>income statement </a:t>
            </a:r>
            <a:r>
              <a:rPr lang="en-US" dirty="0"/>
              <a:t>as they </a:t>
            </a:r>
            <a:r>
              <a:rPr lang="en-US" dirty="0" smtClean="0"/>
              <a:t>occur. In simple terms </a:t>
            </a:r>
            <a:r>
              <a:rPr lang="en-US" u="sng" dirty="0" smtClean="0">
                <a:solidFill>
                  <a:srgbClr val="C00000"/>
                </a:solidFill>
              </a:rPr>
              <a:t>all the Selling &amp; Administration costs </a:t>
            </a:r>
            <a:r>
              <a:rPr lang="en-US" dirty="0" smtClean="0"/>
              <a:t>are called </a:t>
            </a:r>
            <a:r>
              <a:rPr lang="en-US" dirty="0" smtClean="0">
                <a:solidFill>
                  <a:srgbClr val="00B050"/>
                </a:solidFill>
              </a:rPr>
              <a:t>PERIOD COSTS.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Transportation Charges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When the seller bears the transportation cost, the sales invoice reads free onboard or </a:t>
            </a:r>
            <a:r>
              <a:rPr lang="en-US" b="1"/>
              <a:t>F.O.B. destination</a:t>
            </a:r>
          </a:p>
          <a:p>
            <a:pPr>
              <a:lnSpc>
                <a:spcPct val="90000"/>
              </a:lnSpc>
            </a:pPr>
            <a:r>
              <a:rPr lang="en-US"/>
              <a:t>When the buyer bears the transportation cost, it reads </a:t>
            </a:r>
            <a:r>
              <a:rPr lang="en-US" b="1"/>
              <a:t>F.O.B. shipping point</a:t>
            </a:r>
          </a:p>
          <a:p>
            <a:pPr>
              <a:lnSpc>
                <a:spcPct val="90000"/>
              </a:lnSpc>
            </a:pPr>
            <a:r>
              <a:rPr lang="en-US"/>
              <a:t>In practice, accountants frequently use a separate transportation cost account, </a:t>
            </a:r>
            <a:r>
              <a:rPr lang="en-US" b="1"/>
              <a:t>Freight-in</a:t>
            </a:r>
          </a:p>
          <a:p>
            <a:pPr>
              <a:lnSpc>
                <a:spcPct val="90000"/>
              </a:lnSpc>
            </a:pPr>
            <a:r>
              <a:rPr lang="en-US" b="1"/>
              <a:t>Freight-in</a:t>
            </a:r>
            <a:r>
              <a:rPr lang="en-US"/>
              <a:t> appears in the purchases section of an income statement as an additional cost of the goods acquired during the period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MERCHANDISE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Cost of Merchandise Inventory:</a:t>
            </a:r>
          </a:p>
          <a:p>
            <a:pPr lvl="2"/>
            <a:r>
              <a:rPr lang="en-US" dirty="0" smtClean="0"/>
              <a:t>Original purchase price			XXX</a:t>
            </a:r>
          </a:p>
          <a:p>
            <a:pPr lvl="2"/>
            <a:r>
              <a:rPr lang="en-US" dirty="0" smtClean="0"/>
              <a:t>F.O.B shipping point			XXX</a:t>
            </a:r>
          </a:p>
          <a:p>
            <a:pPr lvl="2"/>
            <a:r>
              <a:rPr lang="en-US" dirty="0" smtClean="0"/>
              <a:t>Freight in					XXX	</a:t>
            </a:r>
          </a:p>
          <a:p>
            <a:pPr lvl="2"/>
            <a:r>
              <a:rPr lang="en-US" dirty="0" smtClean="0"/>
              <a:t>Other Directly Attributable Costs	</a:t>
            </a:r>
            <a:r>
              <a:rPr lang="en-US" u="sng" dirty="0" smtClean="0"/>
              <a:t>XXX</a:t>
            </a:r>
          </a:p>
          <a:p>
            <a:pPr lvl="2">
              <a:buNone/>
            </a:pPr>
            <a:endParaRPr lang="en-US" sz="2000" u="sng" dirty="0" smtClean="0"/>
          </a:p>
          <a:p>
            <a:pPr lvl="2">
              <a:buNone/>
            </a:pPr>
            <a:r>
              <a:rPr lang="en-US" sz="2000" u="sng" dirty="0" smtClean="0"/>
              <a:t>TOTAL PURCHASE PRICE </a:t>
            </a:r>
          </a:p>
          <a:p>
            <a:pPr lvl="2">
              <a:buNone/>
            </a:pPr>
            <a:r>
              <a:rPr lang="en-US" sz="2000" u="sng" dirty="0" smtClean="0"/>
              <a:t>(GROSS PURCHASES)</a:t>
            </a:r>
            <a:r>
              <a:rPr lang="en-US" dirty="0" smtClean="0"/>
              <a:t>				</a:t>
            </a:r>
            <a:r>
              <a:rPr lang="en-US" u="sng" dirty="0" smtClean="0"/>
              <a:t>XXX</a:t>
            </a:r>
            <a:endParaRPr lang="en-US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Returns, Allowances, and Discounts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>
                <a:solidFill>
                  <a:srgbClr val="C00000"/>
                </a:solidFill>
              </a:rPr>
              <a:t>periodic inventory system</a:t>
            </a:r>
            <a:r>
              <a:rPr lang="en-US" dirty="0"/>
              <a:t>, suppose a company’s </a:t>
            </a:r>
            <a:r>
              <a:rPr lang="en-US" dirty="0" smtClean="0"/>
              <a:t>GROSS PURCHASES are </a:t>
            </a:r>
            <a:r>
              <a:rPr lang="en-US" dirty="0"/>
              <a:t>$960,000 and purchase returns and allowances are $75,000.  The summary journal entries are: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304800" y="3429000"/>
            <a:ext cx="8382000" cy="2862322"/>
          </a:xfrm>
          <a:prstGeom prst="rect">
            <a:avLst/>
          </a:prstGeom>
          <a:solidFill>
            <a:srgbClr val="993300"/>
          </a:solidFill>
          <a:ln w="9525">
            <a:solidFill>
              <a:srgbClr val="FFEBC3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EBC3"/>
                </a:solidFill>
              </a:rPr>
              <a:t>Purchases                                               </a:t>
            </a:r>
            <a:r>
              <a:rPr lang="en-US" sz="1800" dirty="0" smtClean="0">
                <a:solidFill>
                  <a:srgbClr val="FFEBC3"/>
                </a:solidFill>
              </a:rPr>
              <a:t>	 </a:t>
            </a:r>
            <a:r>
              <a:rPr lang="en-US" sz="1800" dirty="0">
                <a:solidFill>
                  <a:srgbClr val="FFEBC3"/>
                </a:solidFill>
              </a:rPr>
              <a:t>960,000</a:t>
            </a:r>
          </a:p>
          <a:p>
            <a:r>
              <a:rPr lang="en-US" sz="1800" dirty="0">
                <a:solidFill>
                  <a:srgbClr val="FFEBC3"/>
                </a:solidFill>
              </a:rPr>
              <a:t>     Accounts payable                                                  </a:t>
            </a:r>
            <a:r>
              <a:rPr lang="en-US" sz="1800" dirty="0" smtClean="0">
                <a:solidFill>
                  <a:srgbClr val="FFEBC3"/>
                </a:solidFill>
              </a:rPr>
              <a:t>		960,000</a:t>
            </a:r>
            <a:endParaRPr lang="en-US" sz="1800" dirty="0">
              <a:solidFill>
                <a:srgbClr val="FFEBC3"/>
              </a:solidFill>
            </a:endParaRPr>
          </a:p>
          <a:p>
            <a:endParaRPr lang="en-US" sz="1800" dirty="0">
              <a:solidFill>
                <a:srgbClr val="FFEBC3"/>
              </a:solidFill>
            </a:endParaRPr>
          </a:p>
          <a:p>
            <a:r>
              <a:rPr lang="en-US" sz="1800" dirty="0">
                <a:solidFill>
                  <a:srgbClr val="FFEBC3"/>
                </a:solidFill>
              </a:rPr>
              <a:t>Accounts payable                                     </a:t>
            </a:r>
            <a:r>
              <a:rPr lang="en-US" sz="1800" dirty="0" smtClean="0">
                <a:solidFill>
                  <a:srgbClr val="FFEBC3"/>
                </a:solidFill>
              </a:rPr>
              <a:t>	 </a:t>
            </a:r>
            <a:r>
              <a:rPr lang="en-US" sz="1800" dirty="0">
                <a:solidFill>
                  <a:srgbClr val="FFEBC3"/>
                </a:solidFill>
              </a:rPr>
              <a:t>75,000</a:t>
            </a:r>
          </a:p>
          <a:p>
            <a:r>
              <a:rPr lang="en-US" sz="1800" dirty="0">
                <a:solidFill>
                  <a:srgbClr val="FFEBC3"/>
                </a:solidFill>
              </a:rPr>
              <a:t>     Purchase returns and allowances                           </a:t>
            </a:r>
            <a:r>
              <a:rPr lang="en-US" sz="1800" dirty="0" smtClean="0">
                <a:solidFill>
                  <a:srgbClr val="FFEBC3"/>
                </a:solidFill>
              </a:rPr>
              <a:t>		75,000</a:t>
            </a:r>
          </a:p>
          <a:p>
            <a:endParaRPr lang="en-US" sz="1800" dirty="0">
              <a:solidFill>
                <a:srgbClr val="FFEBC3"/>
              </a:solidFill>
            </a:endParaRPr>
          </a:p>
          <a:p>
            <a:r>
              <a:rPr lang="en-US" sz="1800" dirty="0" smtClean="0">
                <a:solidFill>
                  <a:srgbClr val="FFEBC3"/>
                </a:solidFill>
              </a:rPr>
              <a:t>Purchase returns and allowances		75,000</a:t>
            </a:r>
          </a:p>
          <a:p>
            <a:r>
              <a:rPr lang="en-US" sz="1800" dirty="0">
                <a:solidFill>
                  <a:srgbClr val="FFEBC3"/>
                </a:solidFill>
              </a:rPr>
              <a:t>	</a:t>
            </a:r>
            <a:r>
              <a:rPr lang="en-US" sz="1800" dirty="0" smtClean="0">
                <a:solidFill>
                  <a:srgbClr val="FFEBC3"/>
                </a:solidFill>
              </a:rPr>
              <a:t>	Purchases				75,000</a:t>
            </a:r>
          </a:p>
          <a:p>
            <a:endParaRPr lang="en-US" sz="1800" dirty="0">
              <a:solidFill>
                <a:srgbClr val="FFEBC3"/>
              </a:solidFill>
            </a:endParaRPr>
          </a:p>
          <a:p>
            <a:endParaRPr lang="en-US" sz="1800" dirty="0">
              <a:solidFill>
                <a:srgbClr val="FFEBC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Returns, Allowances, and Discounts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Suppose also that the company takes cash discounts of $5,000 on payment of the remaining $960,000 - $75,000 = $885,000 of payables.  The summary journal entry is: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2000" dirty="0" smtClean="0"/>
              <a:t>To </a:t>
            </a:r>
            <a:r>
              <a:rPr lang="en-US" sz="2000" dirty="0"/>
              <a:t>calculate cost of goods sold, Cash Discounts on Purchases and Purchase Returns and Allowances are subtracted from Purchases</a:t>
            </a:r>
          </a:p>
        </p:txBody>
      </p:sp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1066800" y="2895600"/>
            <a:ext cx="6516528" cy="193899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EBC3"/>
                </a:solidFill>
              </a:rPr>
              <a:t>Accounts payable                                 </a:t>
            </a:r>
            <a:r>
              <a:rPr lang="en-US" sz="2000" dirty="0" smtClean="0">
                <a:solidFill>
                  <a:srgbClr val="FFEBC3"/>
                </a:solidFill>
              </a:rPr>
              <a:t>	885,000</a:t>
            </a:r>
            <a:endParaRPr lang="en-US" sz="2000" dirty="0">
              <a:solidFill>
                <a:srgbClr val="FFEBC3"/>
              </a:solidFill>
            </a:endParaRPr>
          </a:p>
          <a:p>
            <a:r>
              <a:rPr lang="en-US" sz="2000" dirty="0">
                <a:solidFill>
                  <a:srgbClr val="FFEBC3"/>
                </a:solidFill>
              </a:rPr>
              <a:t>     Cash discounts on purchases                            5,000</a:t>
            </a:r>
          </a:p>
          <a:p>
            <a:r>
              <a:rPr lang="en-US" sz="2000" dirty="0">
                <a:solidFill>
                  <a:srgbClr val="FFEBC3"/>
                </a:solidFill>
              </a:rPr>
              <a:t>     Cash                                                               </a:t>
            </a:r>
            <a:r>
              <a:rPr lang="en-US" sz="2000" dirty="0" smtClean="0">
                <a:solidFill>
                  <a:srgbClr val="FFEBC3"/>
                </a:solidFill>
              </a:rPr>
              <a:t>880,000</a:t>
            </a:r>
          </a:p>
          <a:p>
            <a:endParaRPr lang="en-US" sz="2000" dirty="0">
              <a:solidFill>
                <a:srgbClr val="FFEBC3"/>
              </a:solidFill>
            </a:endParaRPr>
          </a:p>
          <a:p>
            <a:r>
              <a:rPr lang="en-US" sz="2000" dirty="0" smtClean="0">
                <a:solidFill>
                  <a:srgbClr val="FFEBC3"/>
                </a:solidFill>
              </a:rPr>
              <a:t>Cash discount on purchases		5,000</a:t>
            </a:r>
          </a:p>
          <a:p>
            <a:r>
              <a:rPr lang="en-US" sz="2000" dirty="0">
                <a:solidFill>
                  <a:srgbClr val="FFEBC3"/>
                </a:solidFill>
              </a:rPr>
              <a:t>	</a:t>
            </a:r>
            <a:r>
              <a:rPr lang="en-US" sz="2000" dirty="0" smtClean="0">
                <a:solidFill>
                  <a:srgbClr val="FFEBC3"/>
                </a:solidFill>
              </a:rPr>
              <a:t>Purchases				5,000</a:t>
            </a:r>
            <a:endParaRPr lang="en-US" sz="2000" dirty="0">
              <a:solidFill>
                <a:srgbClr val="FFEBC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AND NET PURCHASES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GROSS PURCHASES				XXX</a:t>
            </a:r>
          </a:p>
          <a:p>
            <a:r>
              <a:rPr lang="en-US" dirty="0" smtClean="0"/>
              <a:t>Purchase returns &amp; allowances		XXX</a:t>
            </a:r>
          </a:p>
          <a:p>
            <a:r>
              <a:rPr lang="en-US" dirty="0" smtClean="0"/>
              <a:t>Cash discount on purchases		</a:t>
            </a:r>
            <a:r>
              <a:rPr lang="en-US" u="sng" dirty="0" smtClean="0"/>
              <a:t>XXX</a:t>
            </a:r>
          </a:p>
          <a:p>
            <a:pPr>
              <a:buNone/>
            </a:pPr>
            <a:r>
              <a:rPr lang="en-US" dirty="0" smtClean="0"/>
              <a:t>NET PURCHASES				</a:t>
            </a:r>
            <a:r>
              <a:rPr lang="en-US" u="sng" dirty="0" smtClean="0"/>
              <a:t>XXX</a:t>
            </a:r>
            <a:endParaRPr lang="en-US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Gross Profit Calculation</a:t>
            </a:r>
            <a:br>
              <a:rPr lang="en-US"/>
            </a:br>
            <a:r>
              <a:rPr lang="en-US"/>
              <a:t>($ in thousands)</a:t>
            </a:r>
          </a:p>
        </p:txBody>
      </p:sp>
      <p:graphicFrame>
        <p:nvGraphicFramePr>
          <p:cNvPr id="330756" name="Object 4"/>
          <p:cNvGraphicFramePr>
            <a:graphicFrameLocks noChangeAspect="1"/>
          </p:cNvGraphicFramePr>
          <p:nvPr>
            <p:ph idx="1"/>
          </p:nvPr>
        </p:nvGraphicFramePr>
        <p:xfrm>
          <a:off x="881063" y="2159000"/>
          <a:ext cx="7710487" cy="3927475"/>
        </p:xfrm>
        <a:graphic>
          <a:graphicData uri="http://schemas.openxmlformats.org/presentationml/2006/ole">
            <p:oleObj spid="_x0000_s14338" name="Document" r:id="rId3" imgW="8178249" imgH="4166352" progId="Word.Document.8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INVENTORY VALUATION METHODS</a:t>
            </a:r>
            <a:endParaRPr lang="en-US" sz="3200" dirty="0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In both systems</a:t>
            </a:r>
            <a:r>
              <a:rPr lang="en-US" dirty="0"/>
              <a:t>, we must determine the costs of individual items by some inventory valuation method.</a:t>
            </a:r>
          </a:p>
          <a:p>
            <a:r>
              <a:rPr lang="en-US" dirty="0"/>
              <a:t>Four principal inventory valuation methods are generally accepted:</a:t>
            </a:r>
          </a:p>
          <a:p>
            <a:pPr lvl="1"/>
            <a:r>
              <a:rPr lang="en-US" dirty="0"/>
              <a:t>Specific identification</a:t>
            </a:r>
          </a:p>
          <a:p>
            <a:pPr lvl="1"/>
            <a:r>
              <a:rPr lang="en-US" dirty="0"/>
              <a:t>First-in, first-out (FIF0)</a:t>
            </a:r>
          </a:p>
          <a:p>
            <a:pPr lvl="1"/>
            <a:r>
              <a:rPr lang="en-US" dirty="0"/>
              <a:t>Last-in, first out (LIFO)</a:t>
            </a:r>
          </a:p>
          <a:p>
            <a:pPr lvl="1"/>
            <a:r>
              <a:rPr lang="en-US" dirty="0"/>
              <a:t>Weighted-average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ACCOUNTING IS THE LANGUAGE OF BUSINESS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mtClean="0"/>
              <a:t>BUSINESS</a:t>
            </a:r>
          </a:p>
          <a:p>
            <a:pPr eaLnBrk="1" hangingPunct="1">
              <a:buFont typeface="Wingdings" pitchFamily="2" charset="2"/>
              <a:buChar char="v"/>
            </a:pPr>
            <a:endParaRPr lang="en-US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smtClean="0"/>
              <a:t>RESULT-----COMMUNICATION-----</a:t>
            </a:r>
          </a:p>
          <a:p>
            <a:pPr eaLnBrk="1" hangingPunct="1">
              <a:buFontTx/>
              <a:buNone/>
            </a:pPr>
            <a:r>
              <a:rPr lang="en-US" smtClean="0"/>
              <a:t>LANGUAGE-------</a:t>
            </a:r>
          </a:p>
          <a:p>
            <a:pPr eaLnBrk="1" hangingPunct="1">
              <a:buFontTx/>
              <a:buNone/>
            </a:pPr>
            <a:r>
              <a:rPr lang="en-US" sz="3200" b="1" i="1" smtClean="0">
                <a:solidFill>
                  <a:srgbClr val="00B050"/>
                </a:solidFill>
              </a:rPr>
              <a:t>ACCOUNTING</a:t>
            </a:r>
          </a:p>
          <a:p>
            <a:pPr eaLnBrk="1" hangingPunct="1">
              <a:buFont typeface="Wingdings" pitchFamily="2" charset="2"/>
              <a:buChar char="v"/>
            </a:pPr>
            <a:endParaRPr lang="en-US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smtClean="0"/>
              <a:t>PROFIT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953000"/>
            <a:ext cx="6400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352800"/>
            <a:ext cx="525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ight Arrow 6"/>
          <p:cNvSpPr>
            <a:spLocks noChangeArrowheads="1"/>
          </p:cNvSpPr>
          <p:nvPr/>
        </p:nvSpPr>
        <p:spPr bwMode="auto">
          <a:xfrm>
            <a:off x="2667000" y="2819400"/>
            <a:ext cx="3886200" cy="533400"/>
          </a:xfrm>
          <a:prstGeom prst="rightArrow">
            <a:avLst>
              <a:gd name="adj1" fmla="val 50000"/>
              <a:gd name="adj2" fmla="val 4998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371600"/>
            <a:ext cx="54864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 Identification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The </a:t>
            </a:r>
            <a:r>
              <a:rPr lang="en-US" sz="2000" b="1" dirty="0"/>
              <a:t>specific identification method</a:t>
            </a:r>
            <a:r>
              <a:rPr lang="en-US" sz="2000" dirty="0"/>
              <a:t> concentrates on </a:t>
            </a:r>
            <a:r>
              <a:rPr lang="en-US" sz="2000" dirty="0" smtClean="0"/>
              <a:t>the physical </a:t>
            </a:r>
            <a:r>
              <a:rPr lang="en-US" sz="2000" dirty="0"/>
              <a:t>linking </a:t>
            </a:r>
            <a:r>
              <a:rPr lang="en-US" sz="2000" dirty="0" smtClean="0"/>
              <a:t>of the </a:t>
            </a:r>
            <a:r>
              <a:rPr lang="en-US" sz="2000" dirty="0"/>
              <a:t>particular items sold with the cost of goods sold that is reported</a:t>
            </a:r>
          </a:p>
          <a:p>
            <a:r>
              <a:rPr lang="en-US" sz="2000" dirty="0"/>
              <a:t>This method is relatively easy to use for </a:t>
            </a:r>
            <a:r>
              <a:rPr lang="en-US" sz="2000" dirty="0" smtClean="0">
                <a:solidFill>
                  <a:srgbClr val="FF0000"/>
                </a:solidFill>
              </a:rPr>
              <a:t>EXPENSIVE LOW-VOLUME MERCHANDISE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The use of bar cods and scanning equipment makes specific identification economically feasible for many </a:t>
            </a:r>
            <a:r>
              <a:rPr lang="en-US" sz="2000" dirty="0" smtClean="0"/>
              <a:t>companies</a:t>
            </a:r>
          </a:p>
          <a:p>
            <a:r>
              <a:rPr lang="en-US" sz="2000" dirty="0" smtClean="0"/>
              <a:t>EXAMPLES:</a:t>
            </a:r>
          </a:p>
          <a:p>
            <a:pPr lvl="1"/>
            <a:r>
              <a:rPr lang="en-US" sz="1600" dirty="0" smtClean="0"/>
              <a:t>Custom artwork-----paintings etc</a:t>
            </a:r>
          </a:p>
          <a:p>
            <a:pPr lvl="1"/>
            <a:r>
              <a:rPr lang="en-US" sz="1600" dirty="0" smtClean="0"/>
              <a:t>Diamond jewelry</a:t>
            </a:r>
          </a:p>
          <a:p>
            <a:pPr lvl="1"/>
            <a:r>
              <a:rPr lang="en-US" sz="1600" dirty="0" smtClean="0"/>
              <a:t>Antiques</a:t>
            </a:r>
          </a:p>
          <a:p>
            <a:pPr lvl="1"/>
            <a:r>
              <a:rPr lang="en-US" sz="1600" dirty="0" smtClean="0"/>
              <a:t>Automobiles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NOTE : This method uses ACTUAL PHYSICAL FLOW  COSTING of goods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IN FIRST OUT-FIFO</a:t>
            </a:r>
            <a:endParaRPr lang="en-US" dirty="0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FIFO</a:t>
            </a:r>
            <a:r>
              <a:rPr lang="en-US" dirty="0"/>
              <a:t> assigns the cost of the earliest acquired units to cost of goods sold</a:t>
            </a:r>
          </a:p>
          <a:p>
            <a:r>
              <a:rPr lang="en-US" dirty="0"/>
              <a:t>The costs of the newer units is assigned to the units in ending inventory</a:t>
            </a:r>
          </a:p>
          <a:p>
            <a:r>
              <a:rPr lang="en-US" dirty="0"/>
              <a:t>FIFO provides inventory valuations that </a:t>
            </a:r>
            <a:r>
              <a:rPr lang="en-US" u="sng" dirty="0">
                <a:solidFill>
                  <a:srgbClr val="0070C0"/>
                </a:solidFill>
              </a:rPr>
              <a:t>closely approximate </a:t>
            </a:r>
            <a:r>
              <a:rPr lang="en-US" dirty="0"/>
              <a:t>the actual market value of the inventory at the balance sheet date</a:t>
            </a:r>
          </a:p>
          <a:p>
            <a:r>
              <a:rPr lang="en-US" dirty="0">
                <a:solidFill>
                  <a:srgbClr val="FF0000"/>
                </a:solidFill>
              </a:rPr>
              <a:t>In periods of rising prices</a:t>
            </a:r>
            <a:r>
              <a:rPr lang="en-US" dirty="0"/>
              <a:t>, FIFO leads to higher net income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IN FIRST OUT-LIFO</a:t>
            </a:r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LIFO</a:t>
            </a:r>
            <a:r>
              <a:rPr lang="en-US" sz="2400" dirty="0"/>
              <a:t> assigns the most recent cost to cost of goods sold</a:t>
            </a:r>
          </a:p>
          <a:p>
            <a:r>
              <a:rPr lang="en-US" sz="2400" dirty="0"/>
              <a:t>LIFO provides an income statement perspective in that net income measured using LIFO combines </a:t>
            </a:r>
            <a:r>
              <a:rPr lang="en-US" sz="2400" u="sng" dirty="0">
                <a:solidFill>
                  <a:srgbClr val="0070C0"/>
                </a:solidFill>
              </a:rPr>
              <a:t>current sales prices and current acquisition costs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In a period of rising prices </a:t>
            </a:r>
            <a:r>
              <a:rPr lang="en-US" sz="2400" dirty="0"/>
              <a:t>and constant or growing inventories, LIFO yields lower net </a:t>
            </a:r>
            <a:r>
              <a:rPr lang="en-US" sz="2400" dirty="0" smtClean="0"/>
              <a:t>income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Weighted Average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weighted-average method</a:t>
            </a:r>
            <a:r>
              <a:rPr lang="en-US" dirty="0"/>
              <a:t> computes a unit cost by dividing the total acquisition cost of all items available for sale by the number of units available for sale</a:t>
            </a:r>
          </a:p>
          <a:p>
            <a:r>
              <a:rPr lang="en-US" dirty="0"/>
              <a:t>The weighted-average method produces gross profit </a:t>
            </a:r>
            <a:r>
              <a:rPr lang="en-US" dirty="0">
                <a:solidFill>
                  <a:srgbClr val="0070C0"/>
                </a:solidFill>
              </a:rPr>
              <a:t>somewhere between </a:t>
            </a:r>
            <a:r>
              <a:rPr lang="en-US" dirty="0"/>
              <a:t>that obtained under FIFO and LIFO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VALUATION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http://www.principlesofaccounting.com/chapter8/chapter8.html#Inventory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/>
              <a:t>Inventory Valuation Methods Example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/>
              <a:t>Assume a vendor of soft drinks starts out the week with no inventory</a:t>
            </a:r>
          </a:p>
          <a:p>
            <a:r>
              <a:rPr lang="en-US"/>
              <a:t>He buys and sells cola as follows:</a:t>
            </a:r>
          </a:p>
          <a:p>
            <a:pPr lvl="1"/>
            <a:r>
              <a:rPr lang="en-US"/>
              <a:t>Buys one can on Monday for 30 cents</a:t>
            </a:r>
          </a:p>
          <a:p>
            <a:pPr lvl="1"/>
            <a:r>
              <a:rPr lang="en-US"/>
              <a:t>Buys one can on Tuesday for 40 cents</a:t>
            </a:r>
          </a:p>
          <a:p>
            <a:pPr lvl="1"/>
            <a:r>
              <a:rPr lang="en-US"/>
              <a:t>Buys one can on Wednesday for 56 cents</a:t>
            </a:r>
          </a:p>
          <a:p>
            <a:pPr lvl="1"/>
            <a:r>
              <a:rPr lang="en-US"/>
              <a:t>Sells one can on Thursday for 90 cents</a:t>
            </a:r>
          </a:p>
          <a:p>
            <a:r>
              <a:rPr lang="en-US"/>
              <a:t>The next slide shows the vendor’s cost of goods sold and ending inventory under the four methods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3829" name="Object 5"/>
          <p:cNvGraphicFramePr>
            <a:graphicFrameLocks noChangeAspect="1"/>
          </p:cNvGraphicFramePr>
          <p:nvPr>
            <p:ph idx="1"/>
          </p:nvPr>
        </p:nvGraphicFramePr>
        <p:xfrm>
          <a:off x="614363" y="1487488"/>
          <a:ext cx="7877175" cy="4821237"/>
        </p:xfrm>
        <a:graphic>
          <a:graphicData uri="http://schemas.openxmlformats.org/presentationml/2006/ole">
            <p:oleObj spid="_x0000_s15362" name="Worksheet" r:id="rId3" imgW="7781928" imgH="4762447" progId="Excel.Sheet.8">
              <p:embed/>
            </p:oleObj>
          </a:graphicData>
        </a:graphic>
      </p:graphicFrame>
      <p:sp>
        <p:nvSpPr>
          <p:cNvPr id="333832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noFill/>
          <a:ln/>
        </p:spPr>
        <p:txBody>
          <a:bodyPr/>
          <a:lstStyle/>
          <a:p>
            <a:r>
              <a:rPr lang="en-US"/>
              <a:t>Inventory Valuation Methods Example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Flow Assumptions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Companies may choose any of the four methods to record cost of goods sold</a:t>
            </a:r>
          </a:p>
          <a:p>
            <a:r>
              <a:rPr lang="en-US" dirty="0"/>
              <a:t>Three out of the four methods are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/>
              <a:t>linked to the physical flow of </a:t>
            </a:r>
            <a:r>
              <a:rPr lang="en-US" dirty="0" smtClean="0"/>
              <a:t>merchandise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First or the Last item sold is not physically the first or the last BUT only the COST of the First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and Last item is used-----Cost Flow Assumption</a:t>
            </a:r>
            <a:endParaRPr lang="en-US" dirty="0"/>
          </a:p>
          <a:p>
            <a:r>
              <a:rPr lang="en-US" dirty="0"/>
              <a:t>Accountants often refer to inventory methods as </a:t>
            </a:r>
            <a:r>
              <a:rPr lang="en-US" dirty="0" smtClean="0">
                <a:solidFill>
                  <a:srgbClr val="00B050"/>
                </a:solidFill>
              </a:rPr>
              <a:t>COST FLOW ASSUMPTIONS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Inventory Cost Relationships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43800" cy="2590800"/>
          </a:xfrm>
        </p:spPr>
        <p:txBody>
          <a:bodyPr/>
          <a:lstStyle/>
          <a:p>
            <a:r>
              <a:rPr lang="en-US"/>
              <a:t>The difference in the four methods centers on how inventory costs are allocated between inventory and cost of sales</a:t>
            </a:r>
          </a:p>
          <a:p>
            <a:r>
              <a:rPr lang="en-US"/>
              <a:t>The difference between FIFO and LIFO is:</a:t>
            </a:r>
          </a:p>
        </p:txBody>
      </p:sp>
      <p:graphicFrame>
        <p:nvGraphicFramePr>
          <p:cNvPr id="308229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762000" y="3810000"/>
          <a:ext cx="7707313" cy="2663825"/>
        </p:xfrm>
        <a:graphic>
          <a:graphicData uri="http://schemas.openxmlformats.org/presentationml/2006/ole">
            <p:oleObj spid="_x0000_s16386" name="Worksheet" r:id="rId3" imgW="9353702" imgH="322913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Consistency Convention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  <a:noFill/>
          <a:ln/>
        </p:spPr>
        <p:txBody>
          <a:bodyPr/>
          <a:lstStyle/>
          <a:p>
            <a:r>
              <a:rPr lang="en-US"/>
              <a:t>Companies can choose any inventory cost flow assumption, but they must be consistent over time with the method they choose</a:t>
            </a:r>
          </a:p>
          <a:p>
            <a:r>
              <a:rPr lang="en-US"/>
              <a:t>Consistency is defined as “conformity from period to period with unchanging policies and procedures”</a:t>
            </a:r>
          </a:p>
          <a:p>
            <a:r>
              <a:rPr lang="en-US"/>
              <a:t>A change in market conditions may justify a change in inventory method</a:t>
            </a:r>
          </a:p>
          <a:p>
            <a:r>
              <a:rPr lang="en-US"/>
              <a:t>The firm must note the change in its financial statements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ACCOUNTING IS THE LANGUAGE OF BUSINESS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i="1" u="sng" dirty="0" smtClean="0">
                <a:solidFill>
                  <a:srgbClr val="7030A0"/>
                </a:solidFill>
              </a:rPr>
              <a:t>LINKAGE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00B0F0"/>
                </a:solidFill>
              </a:rPr>
              <a:t>ENHANCE YOUR PREVIOUS KNOWLEDGE ABOUT BUSINESS AND BUSINESS RESULTS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</a:rPr>
              <a:t>WHOLE ACCOUNTING WHICH WE ARE GOING TO LEARN DEALS WITH HOW TO COMMUNICATE BUSINESS RESULTS TO STAKEHOLDERS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52226" name="Picture 2" descr="http://t2.gstatic.com/images?q=tbn:ANd9GcQdGVSqr6ZUjvVczRsmTsYzzrFj8O_YD2UV68u-e2j3GZRcPwY&amp;t=1&amp;usg=__1t6pInTTNglk-2bfFsWscBgHCmQ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7025" y="762000"/>
            <a:ext cx="2466975" cy="184785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Characteristics and </a:t>
            </a:r>
            <a:br>
              <a:rPr lang="en-US" sz="3200"/>
            </a:br>
            <a:r>
              <a:rPr lang="en-US" sz="3200"/>
              <a:t>Consequences of LIFO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LIFO </a:t>
            </a:r>
          </a:p>
          <a:p>
            <a:pPr lvl="1"/>
            <a:r>
              <a:rPr lang="en-US"/>
              <a:t>Is widely used in the United States</a:t>
            </a:r>
          </a:p>
          <a:p>
            <a:pPr lvl="1"/>
            <a:r>
              <a:rPr lang="en-US"/>
              <a:t>Has strong tax benefits for companies</a:t>
            </a:r>
          </a:p>
          <a:p>
            <a:pPr lvl="1"/>
            <a:r>
              <a:rPr lang="en-US"/>
              <a:t>Has some unusual features</a:t>
            </a:r>
          </a:p>
          <a:p>
            <a:r>
              <a:rPr lang="en-US"/>
              <a:t>Few companies outside the U. S. use LIFO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Holding Gains and Inventory Profits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LIFO matches the most recent acquisition cost with sales revenues</a:t>
            </a:r>
          </a:p>
          <a:p>
            <a:pPr>
              <a:lnSpc>
                <a:spcPct val="90000"/>
              </a:lnSpc>
            </a:pPr>
            <a:r>
              <a:rPr lang="en-US" dirty="0"/>
              <a:t>LIFO cost of goods sold typically offers a close approximation to the </a:t>
            </a:r>
            <a:r>
              <a:rPr lang="en-US" dirty="0">
                <a:solidFill>
                  <a:srgbClr val="00B050"/>
                </a:solidFill>
              </a:rPr>
              <a:t>replacement cost</a:t>
            </a:r>
          </a:p>
          <a:p>
            <a:pPr>
              <a:lnSpc>
                <a:spcPct val="90000"/>
              </a:lnSpc>
            </a:pPr>
            <a:r>
              <a:rPr lang="en-US" dirty="0"/>
              <a:t>Reported net income rarely contains significant holding gains </a:t>
            </a:r>
          </a:p>
          <a:p>
            <a:pPr>
              <a:lnSpc>
                <a:spcPct val="90000"/>
              </a:lnSpc>
            </a:pPr>
            <a:r>
              <a:rPr lang="en-US" dirty="0"/>
              <a:t>FIFO reports a profit which includes an economic profit plus the holding gain because the value of the inventory rises over time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Lower-of-Cost-or-Market Method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>
                <a:solidFill>
                  <a:srgbClr val="00B050"/>
                </a:solidFill>
              </a:rPr>
              <a:t>lower-of-cost-or-market value </a:t>
            </a:r>
            <a:r>
              <a:rPr lang="en-US" dirty="0">
                <a:solidFill>
                  <a:srgbClr val="00B050"/>
                </a:solidFill>
              </a:rPr>
              <a:t>method (LCM) </a:t>
            </a:r>
            <a:r>
              <a:rPr lang="en-US" dirty="0"/>
              <a:t>requires a comparison of the current market price of inventory with historical cost derived under one of the four primary methods used</a:t>
            </a:r>
          </a:p>
          <a:p>
            <a:r>
              <a:rPr lang="en-US" dirty="0"/>
              <a:t>The lower of the two amounts is reported as the inventory </a:t>
            </a:r>
            <a:r>
              <a:rPr lang="en-US" dirty="0" smtClean="0"/>
              <a:t>value</a:t>
            </a:r>
          </a:p>
          <a:p>
            <a:r>
              <a:rPr lang="en-US" dirty="0" smtClean="0"/>
              <a:t>CONSERVATISM principle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Replacement Cost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Market price is generally considered to be the replacement cost of the inventory item—what it would cost to buy the inventory item today</a:t>
            </a:r>
          </a:p>
          <a:p>
            <a:r>
              <a:rPr lang="en-US"/>
              <a:t>A write-down reduces the recorded historical cost of an item in response to a decline in value</a:t>
            </a:r>
          </a:p>
          <a:p>
            <a:r>
              <a:rPr lang="en-US"/>
              <a:t>The required journal entry for a write-down is:</a:t>
            </a: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228600" y="5045075"/>
            <a:ext cx="8686800" cy="82232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EBC3"/>
                </a:solidFill>
              </a:rPr>
              <a:t>Loss on write-down of inventory (or cost of goods sold)  XX</a:t>
            </a:r>
          </a:p>
          <a:p>
            <a:r>
              <a:rPr lang="en-US" sz="2400">
                <a:solidFill>
                  <a:srgbClr val="FFEBC3"/>
                </a:solidFill>
              </a:rPr>
              <a:t>      Inventory                                                                           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Inventory Errors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An undiscovered inventory error usually affects two reporting periods</a:t>
            </a:r>
          </a:p>
          <a:p>
            <a:pPr>
              <a:lnSpc>
                <a:spcPct val="90000"/>
              </a:lnSpc>
            </a:pPr>
            <a:r>
              <a:rPr lang="en-US"/>
              <a:t>The error will cause misstated amounts in the period in which the error occurred, but the effects will then be counterbalanced by identical offsetting amounts in the following period</a:t>
            </a:r>
          </a:p>
          <a:p>
            <a:pPr>
              <a:lnSpc>
                <a:spcPct val="90000"/>
              </a:lnSpc>
            </a:pPr>
            <a:r>
              <a:rPr lang="en-US"/>
              <a:t>If ending inventory is understated, retained earnings in understated</a:t>
            </a:r>
          </a:p>
          <a:p>
            <a:pPr>
              <a:lnSpc>
                <a:spcPct val="90000"/>
              </a:lnSpc>
            </a:pPr>
            <a:r>
              <a:rPr lang="en-US"/>
              <a:t>If ending inventory is overstated, retained earnings is overstated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Cutoff Errors and </a:t>
            </a:r>
            <a:br>
              <a:rPr lang="en-US"/>
            </a:br>
            <a:r>
              <a:rPr lang="en-US"/>
              <a:t>Inventory Valuation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Cutoff errors are failures to record transactions in the correct time period</a:t>
            </a:r>
          </a:p>
          <a:p>
            <a:r>
              <a:rPr lang="en-US"/>
              <a:t>Legal transfer of ownership controls the recording of purchases and sales near the year-end</a:t>
            </a:r>
          </a:p>
          <a:p>
            <a:r>
              <a:rPr lang="en-US"/>
              <a:t>The pressure for profits may cause managers to </a:t>
            </a:r>
          </a:p>
          <a:p>
            <a:pPr lvl="1"/>
            <a:r>
              <a:rPr lang="en-US"/>
              <a:t>Delay the recording of purchases </a:t>
            </a:r>
          </a:p>
          <a:p>
            <a:pPr lvl="1"/>
            <a:r>
              <a:rPr lang="en-US"/>
              <a:t>Include sales </a:t>
            </a:r>
            <a:r>
              <a:rPr lang="en-US" i="1"/>
              <a:t>orders</a:t>
            </a:r>
            <a:r>
              <a:rPr lang="en-US"/>
              <a:t> in revenues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Importance of Gross Profits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Management and investors are interested in gross profit and how it changes over time</a:t>
            </a:r>
          </a:p>
          <a:p>
            <a:pPr>
              <a:lnSpc>
                <a:spcPct val="80000"/>
              </a:lnSpc>
            </a:pPr>
            <a:r>
              <a:rPr lang="en-US"/>
              <a:t>Gross profit is often expressed as a percentage of sales</a:t>
            </a:r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/>
              <a:t>Wholesalers have smaller gross profit percentages than retailers</a:t>
            </a:r>
          </a:p>
          <a:p>
            <a:pPr>
              <a:lnSpc>
                <a:spcPct val="80000"/>
              </a:lnSpc>
            </a:pPr>
            <a:r>
              <a:rPr lang="en-US"/>
              <a:t>R&amp;D is treated as a period cost and not a product cost; thus, pharmaceutical companies have relatively high gross profit margins</a:t>
            </a:r>
          </a:p>
        </p:txBody>
      </p:sp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3124200" y="3276600"/>
            <a:ext cx="3048000" cy="703263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EBC3"/>
                </a:solidFill>
              </a:rPr>
              <a:t>Gross profit % = Gross profit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EBC3"/>
                </a:solidFill>
              </a:rPr>
              <a:t>                                Sales</a:t>
            </a:r>
          </a:p>
        </p:txBody>
      </p:sp>
      <p:sp>
        <p:nvSpPr>
          <p:cNvPr id="320517" name="Line 5"/>
          <p:cNvSpPr>
            <a:spLocks noChangeShapeType="1"/>
          </p:cNvSpPr>
          <p:nvPr/>
        </p:nvSpPr>
        <p:spPr bwMode="auto">
          <a:xfrm>
            <a:off x="4800600" y="3641725"/>
            <a:ext cx="990600" cy="0"/>
          </a:xfrm>
          <a:prstGeom prst="line">
            <a:avLst/>
          </a:prstGeom>
          <a:noFill/>
          <a:ln w="19050">
            <a:solidFill>
              <a:srgbClr val="FFEBC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Intraperiod Gross Profit </a:t>
            </a:r>
            <a:br>
              <a:rPr lang="en-US"/>
            </a:br>
            <a:r>
              <a:rPr lang="en-US"/>
              <a:t>and Inventory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gross profit percentage can be used to estimate ending inventory balances for monthly or quarterly reports</a:t>
            </a:r>
          </a:p>
          <a:p>
            <a:r>
              <a:rPr lang="en-US"/>
              <a:t>Suppose a Home Depot Store has quarterly sales of $10 million and usually has a gross profit percentage of 30%.  Cost of goods sold can be estimated as:</a:t>
            </a: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2209800" y="5105400"/>
            <a:ext cx="4800600" cy="10699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</a:rPr>
              <a:t>Sales – Cost of goods sold = Gross profit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</a:rPr>
              <a:t>                      $10M – CGS = .30 x $10M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</a:rPr>
              <a:t>                                   CGS = $7M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Intraperiod Gross Profit </a:t>
            </a:r>
            <a:br>
              <a:rPr lang="en-US"/>
            </a:br>
            <a:r>
              <a:rPr lang="en-US"/>
              <a:t>and Inventory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Also assume the beginning inventory is $5 million and purchases are $7.1 million.  Ending inventory can be estimated as:</a:t>
            </a:r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1676400" y="3502025"/>
            <a:ext cx="5791200" cy="10699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</a:rPr>
              <a:t>Beginning inventory + Purchases – Ending Inventory = CGS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</a:rPr>
              <a:t>                      $5M + $7.1M – EI = $7.0M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</a:rPr>
              <a:t>                                               EI = $5.1M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Gross Profit Percentage </a:t>
            </a:r>
            <a:br>
              <a:rPr lang="en-US"/>
            </a:br>
            <a:r>
              <a:rPr lang="en-US"/>
              <a:t>and Turnover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Inventory turnover</a:t>
            </a:r>
            <a:r>
              <a:rPr lang="en-US"/>
              <a:t> relates sales levels to inventory levels</a:t>
            </a:r>
          </a:p>
          <a:p>
            <a:r>
              <a:rPr lang="en-US"/>
              <a:t>Inventory turnover in the previous Home Depot example would be:</a:t>
            </a: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2057400" y="4097338"/>
            <a:ext cx="5029200" cy="7032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</a:rPr>
              <a:t>Turnover = Cost of goods sold / Average inventory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</a:rPr>
              <a:t>               = $7M / $5.05M = 1.4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ACCOUNTING IS THE LANGUAGE OF BUSINESS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i="1" u="sng" dirty="0" smtClean="0">
                <a:solidFill>
                  <a:srgbClr val="7030A0"/>
                </a:solidFill>
              </a:rPr>
              <a:t>OUTCOME of THIS SESSION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 smtClean="0">
                <a:solidFill>
                  <a:srgbClr val="00B0F0"/>
                </a:solidFill>
              </a:rPr>
              <a:t>WHAT IS ACCOUNTING; &amp;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 smtClean="0">
                <a:solidFill>
                  <a:srgbClr val="00B0F0"/>
                </a:solidFill>
              </a:rPr>
              <a:t>WHAT IS THE PURPOSE OF ACCOUNTING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Gross Profit Percentage </a:t>
            </a:r>
            <a:br>
              <a:rPr lang="en-US"/>
            </a:br>
            <a:r>
              <a:rPr lang="en-US"/>
              <a:t>and Turnover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Industries with higher gross profit percentages tend to have lower inventory turnover</a:t>
            </a:r>
          </a:p>
          <a:p>
            <a:r>
              <a:rPr lang="en-US"/>
              <a:t>Example: lower turnover for jewelers and drug manufactures means that they need a higher gross profit margin to cover the high costs of selling or research</a:t>
            </a:r>
          </a:p>
          <a:p>
            <a:r>
              <a:rPr lang="en-US"/>
              <a:t>Inventory turnover is especially effective in assessing companies in the same industry</a:t>
            </a:r>
          </a:p>
          <a:p>
            <a:pPr lvl="1"/>
            <a:r>
              <a:rPr lang="en-US"/>
              <a:t>Higher turnover is associated with greater efficiency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Gross Profit Percentages and </a:t>
            </a:r>
            <a:br>
              <a:rPr lang="en-US"/>
            </a:br>
            <a:r>
              <a:rPr lang="en-US"/>
              <a:t>Accuracy of Records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/>
              <a:t>The gross profit percentage can be used to prove the accuracy of the accounting records</a:t>
            </a:r>
          </a:p>
          <a:p>
            <a:r>
              <a:rPr lang="en-US"/>
              <a:t>An unusually low percentage may mean the company has tried to avoid taxes by failing to record all sales</a:t>
            </a:r>
          </a:p>
          <a:p>
            <a:r>
              <a:rPr lang="en-US"/>
              <a:t>Some other factors that may cause a decline in the percentage are</a:t>
            </a:r>
          </a:p>
          <a:p>
            <a:pPr lvl="1"/>
            <a:r>
              <a:rPr lang="en-US"/>
              <a:t>Price wars that reduce selling prices</a:t>
            </a:r>
          </a:p>
          <a:p>
            <a:pPr lvl="1"/>
            <a:r>
              <a:rPr lang="en-US"/>
              <a:t>Shifting of the product mix sold</a:t>
            </a:r>
          </a:p>
          <a:p>
            <a:pPr lvl="1"/>
            <a:r>
              <a:rPr lang="en-US"/>
              <a:t>Increase in shoplifting or embezzlement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Control of Inventories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Inventory shrinkage can result from customer shoplifting or employee embezzlement</a:t>
            </a:r>
          </a:p>
          <a:p>
            <a:r>
              <a:rPr lang="en-US"/>
              <a:t>The best deterrent for shoplifting is an alert employee at the point of sale</a:t>
            </a:r>
          </a:p>
          <a:p>
            <a:r>
              <a:rPr lang="en-US"/>
              <a:t>Retail stores also use:</a:t>
            </a:r>
          </a:p>
          <a:p>
            <a:pPr lvl="1"/>
            <a:r>
              <a:rPr lang="en-US"/>
              <a:t>Sensitized tags on merchandise</a:t>
            </a:r>
          </a:p>
          <a:p>
            <a:pPr lvl="1"/>
            <a:r>
              <a:rPr lang="en-US"/>
              <a:t>Surveillance cameras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Shrinkage in </a:t>
            </a:r>
            <a:br>
              <a:rPr lang="en-US"/>
            </a:br>
            <a:r>
              <a:rPr lang="en-US"/>
              <a:t>Perpetual Inventory Systems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Shrinkage is the difference between the cost of inventory from a physical count and the inventory balance in the general ledger</a:t>
            </a:r>
          </a:p>
          <a:p>
            <a:r>
              <a:rPr lang="en-US"/>
              <a:t>The journal entries to record shrinkage under a perpetual inventory system would be:</a:t>
            </a:r>
          </a:p>
        </p:txBody>
      </p:sp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990600" y="4191000"/>
            <a:ext cx="7239000" cy="22923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EBC3"/>
                </a:solidFill>
              </a:rPr>
              <a:t>Inventory shrinkage                                                         	XXX	Inventory						XXX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EBC3"/>
                </a:solidFill>
              </a:rPr>
              <a:t>   To adjust inventory to its balance per physical count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EBC3"/>
              </a:solidFill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EBC3"/>
                </a:solidFill>
              </a:rPr>
              <a:t>Cost of goods sold 					XXX	Inventory shrinkage					XXX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EBC3"/>
                </a:solidFill>
              </a:rPr>
              <a:t>   To transfer inventory shrinkage to cost of goods sold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Shrinkage in </a:t>
            </a:r>
            <a:br>
              <a:rPr lang="en-US"/>
            </a:br>
            <a:r>
              <a:rPr lang="en-US"/>
              <a:t>Periodic Inventory Systems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periodic inventory system has no running balance in the inventory account</a:t>
            </a:r>
          </a:p>
          <a:p>
            <a:r>
              <a:rPr lang="en-US"/>
              <a:t>Cost of goods sold automatically includes inventory shrinkage by virtue of the system</a:t>
            </a:r>
          </a:p>
          <a:p>
            <a:r>
              <a:rPr lang="en-US"/>
              <a:t>Shrinkage is much more difficult to isolate in the periodic system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/>
              <a:t>Statement of </a:t>
            </a:r>
            <a:br>
              <a:rPr lang="en-US"/>
            </a:br>
            <a:r>
              <a:rPr lang="en-US"/>
              <a:t>Cash Flows</a:t>
            </a:r>
            <a:br>
              <a:rPr lang="en-US"/>
            </a:b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>
            <a:normAutofit lnSpcReduction="10000"/>
          </a:bodyPr>
          <a:lstStyle/>
          <a:p>
            <a:pPr>
              <a:lnSpc>
                <a:spcPct val="50000"/>
              </a:lnSpc>
            </a:pPr>
            <a:endParaRPr lang="en-US"/>
          </a:p>
          <a:p>
            <a:r>
              <a:rPr lang="en-US"/>
              <a:t>CHAPTER </a:t>
            </a:r>
          </a:p>
          <a:p>
            <a:r>
              <a:rPr lang="en-US" sz="5400"/>
              <a:t>5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rot="5400000">
            <a:off x="3390900" y="3238500"/>
            <a:ext cx="4191000" cy="0"/>
          </a:xfrm>
          <a:prstGeom prst="line">
            <a:avLst/>
          </a:prstGeom>
          <a:noFill/>
          <a:ln w="38100">
            <a:solidFill>
              <a:srgbClr val="FFA34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CASH FLOW STATEMENT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i="1" u="sng" dirty="0" smtClean="0">
                <a:solidFill>
                  <a:srgbClr val="7030A0"/>
                </a:solidFill>
              </a:rPr>
              <a:t>LINKAGE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B0F0"/>
                </a:solidFill>
              </a:rPr>
              <a:t>DEVELOP YOUR UNDERSTANDING REGARDING CASH</a:t>
            </a:r>
            <a:endParaRPr lang="en-US" sz="2000" u="sng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</a:rPr>
              <a:t>YOU WILL BE ABLE TO UNDERSTAND THE CATEGORZATION AND ACCOUNTING FOR CASH RECIEPTS AND PAYMENTS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</p:txBody>
      </p:sp>
      <p:pic>
        <p:nvPicPr>
          <p:cNvPr id="5" name="Picture 2" descr="http://t2.gstatic.com/images?q=tbn:ANd9GcQdGVSqr6ZUjvVczRsmTsYzzrFj8O_YD2UV68u-e2j3GZRcPwY&amp;t=1&amp;usg=__1t6pInTTNglk-2bfFsWscBgHCmQ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133600"/>
            <a:ext cx="2466975" cy="184785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i="1" u="sng" dirty="0" smtClean="0">
                <a:solidFill>
                  <a:srgbClr val="7030A0"/>
                </a:solidFill>
              </a:rPr>
              <a:t/>
            </a:r>
            <a:br>
              <a:rPr lang="en-US" i="1" u="sng" dirty="0" smtClean="0">
                <a:solidFill>
                  <a:srgbClr val="7030A0"/>
                </a:solidFill>
              </a:rPr>
            </a:br>
            <a:r>
              <a:rPr lang="en-US" i="1" u="sng" dirty="0" smtClean="0">
                <a:solidFill>
                  <a:srgbClr val="7030A0"/>
                </a:solidFill>
              </a:rPr>
              <a:t>OUTCOME of THIS SESSION</a:t>
            </a:r>
            <a:br>
              <a:rPr lang="en-US" i="1" u="sng" dirty="0" smtClean="0">
                <a:solidFill>
                  <a:srgbClr val="7030A0"/>
                </a:solidFill>
              </a:rPr>
            </a:b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0000"/>
                </a:solidFill>
              </a:rPr>
              <a:t> HOW TO PREPARE A CASH FLOW STATEMENT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CASH FLOW STATEMENT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b="1" dirty="0" smtClean="0"/>
              <a:t>STRUCTURE OF THIS SESSION</a:t>
            </a:r>
          </a:p>
          <a:p>
            <a:pPr algn="ctr" eaLnBrk="1" hangingPunct="1">
              <a:buFontTx/>
              <a:buNone/>
            </a:pPr>
            <a:r>
              <a:rPr lang="en-US" b="1" dirty="0" smtClean="0"/>
              <a:t>50:50</a:t>
            </a:r>
          </a:p>
          <a:p>
            <a:pPr algn="ctr" eaLnBrk="1" hangingPunct="1"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B0F0"/>
                </a:solidFill>
              </a:rPr>
              <a:t>Active participation is sought</a:t>
            </a:r>
          </a:p>
          <a:p>
            <a:pPr algn="ctr" eaLnBrk="1" hangingPunct="1">
              <a:buFontTx/>
              <a:buNone/>
            </a:pPr>
            <a:r>
              <a:rPr lang="en-US" b="1" u="sng" dirty="0" smtClean="0"/>
              <a:t>PARTICIPATION MEANS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Contributing innovative and effective ideas towards the current topic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Answering various questions 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Following the mentor’s instructions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CASH FLOW STATEMENT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dirty="0" smtClean="0"/>
              <a:t>WIIFM</a:t>
            </a:r>
          </a:p>
          <a:p>
            <a:pPr eaLnBrk="1" hangingPunct="1">
              <a:buNone/>
            </a:pPr>
            <a:r>
              <a:rPr lang="en-US" sz="2400" dirty="0" smtClean="0"/>
              <a:t>	THIS SESSION WILL PROVIDE YOU A BASIC UNDERSTANDING OF CASH FLOW STATEMENT AND CATEGORIZATION OF CASH FLOWS UNDER: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CASH FLOW FROM OPERATING ACTIVITIES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CASH FLOW FROM INVESTING ACTIVITIES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CASH FLOW FROM FINANCING ACTIVITIES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ACCOUNTING IS THE LANGUAGE OF BUSINESS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b="1" dirty="0" smtClean="0"/>
              <a:t>STRUCTURE OF THIS SESSION</a:t>
            </a:r>
          </a:p>
          <a:p>
            <a:pPr algn="ctr" eaLnBrk="1" hangingPunct="1">
              <a:buFontTx/>
              <a:buNone/>
            </a:pPr>
            <a:r>
              <a:rPr lang="en-US" b="1" dirty="0" smtClean="0"/>
              <a:t>50:50</a:t>
            </a:r>
          </a:p>
          <a:p>
            <a:pPr algn="ctr" eaLnBrk="1" hangingPunct="1"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B0F0"/>
                </a:solidFill>
              </a:rPr>
              <a:t>Active participation is sought</a:t>
            </a:r>
          </a:p>
          <a:p>
            <a:pPr algn="ctr" eaLnBrk="1" hangingPunct="1">
              <a:buFontTx/>
              <a:buNone/>
            </a:pPr>
            <a:r>
              <a:rPr lang="en-US" b="1" u="sng" dirty="0" smtClean="0"/>
              <a:t>PARTICIPATION MEANS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Contributing innovative and effective ideas towards the current topic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Answering various questions 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Following the mentor’s instructions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the </a:t>
            </a:r>
            <a:r>
              <a:rPr lang="en-US" b="1" dirty="0"/>
              <a:t>statement of cash flows</a:t>
            </a:r>
            <a:r>
              <a:rPr lang="en-US" dirty="0"/>
              <a:t> is to</a:t>
            </a:r>
            <a:endParaRPr lang="en-US" b="1" dirty="0"/>
          </a:p>
          <a:p>
            <a:pPr lvl="1"/>
            <a:r>
              <a:rPr lang="en-US" dirty="0"/>
              <a:t>Report </a:t>
            </a:r>
            <a:r>
              <a:rPr lang="en-US" dirty="0" smtClean="0">
                <a:solidFill>
                  <a:srgbClr val="FF0000"/>
                </a:solidFill>
              </a:rPr>
              <a:t>CASH RECEIPTS AND CASH PAYMENTS </a:t>
            </a:r>
            <a:r>
              <a:rPr lang="en-US" dirty="0" smtClean="0"/>
              <a:t>of </a:t>
            </a:r>
            <a:r>
              <a:rPr lang="en-US" dirty="0"/>
              <a:t>an entity over a period of time</a:t>
            </a:r>
          </a:p>
          <a:p>
            <a:pPr lvl="1"/>
            <a:r>
              <a:rPr lang="en-US" dirty="0"/>
              <a:t> Classify the cash flows as operating, investing, and financing activities</a:t>
            </a:r>
          </a:p>
          <a:p>
            <a:pPr lvl="1"/>
            <a:r>
              <a:rPr lang="en-US" dirty="0"/>
              <a:t>Detail the </a:t>
            </a:r>
            <a:r>
              <a:rPr lang="en-US" u="sng" dirty="0"/>
              <a:t>changes</a:t>
            </a:r>
            <a:r>
              <a:rPr lang="en-US" dirty="0"/>
              <a:t> in the cash account on the balance sheet 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762000" y="1905000"/>
            <a:ext cx="1828800" cy="825500"/>
          </a:xfrm>
          <a:prstGeom prst="rect">
            <a:avLst/>
          </a:prstGeom>
          <a:solidFill>
            <a:srgbClr val="993300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CC"/>
                </a:solidFill>
              </a:rPr>
              <a:t>Balance Sheet December 31, 20X0</a:t>
            </a:r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6477000" y="1905000"/>
            <a:ext cx="1828800" cy="825500"/>
          </a:xfrm>
          <a:prstGeom prst="rect">
            <a:avLst/>
          </a:prstGeom>
          <a:solidFill>
            <a:srgbClr val="993300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CC"/>
                </a:solidFill>
              </a:rPr>
              <a:t>Balance Sheet December 31, 20X1</a:t>
            </a:r>
          </a:p>
        </p:txBody>
      </p:sp>
      <p:sp>
        <p:nvSpPr>
          <p:cNvPr id="256007" name="Text Box 7"/>
          <p:cNvSpPr txBox="1">
            <a:spLocks noChangeArrowheads="1"/>
          </p:cNvSpPr>
          <p:nvPr/>
        </p:nvSpPr>
        <p:spPr bwMode="auto">
          <a:xfrm>
            <a:off x="3276600" y="3429000"/>
            <a:ext cx="2667000" cy="336550"/>
          </a:xfrm>
          <a:prstGeom prst="rect">
            <a:avLst/>
          </a:prstGeom>
          <a:solidFill>
            <a:srgbClr val="993300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CC"/>
                </a:solidFill>
              </a:rPr>
              <a:t>Statement of Income</a:t>
            </a:r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3276600" y="4525963"/>
            <a:ext cx="2667000" cy="336550"/>
          </a:xfrm>
          <a:prstGeom prst="rect">
            <a:avLst/>
          </a:prstGeom>
          <a:solidFill>
            <a:srgbClr val="993300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CC"/>
                </a:solidFill>
              </a:rPr>
              <a:t>Statement of Cash Flows</a:t>
            </a:r>
          </a:p>
        </p:txBody>
      </p:sp>
      <p:sp>
        <p:nvSpPr>
          <p:cNvPr id="256009" name="Line 9"/>
          <p:cNvSpPr>
            <a:spLocks noChangeShapeType="1"/>
          </p:cNvSpPr>
          <p:nvPr/>
        </p:nvSpPr>
        <p:spPr bwMode="auto">
          <a:xfrm>
            <a:off x="1600200" y="27432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010" name="Line 10"/>
          <p:cNvSpPr>
            <a:spLocks noChangeShapeType="1"/>
          </p:cNvSpPr>
          <p:nvPr/>
        </p:nvSpPr>
        <p:spPr bwMode="auto">
          <a:xfrm>
            <a:off x="1600200" y="4710113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011" name="Line 11"/>
          <p:cNvSpPr>
            <a:spLocks noChangeShapeType="1"/>
          </p:cNvSpPr>
          <p:nvPr/>
        </p:nvSpPr>
        <p:spPr bwMode="auto">
          <a:xfrm>
            <a:off x="7377113" y="27432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012" name="Line 12"/>
          <p:cNvSpPr>
            <a:spLocks noChangeShapeType="1"/>
          </p:cNvSpPr>
          <p:nvPr/>
        </p:nvSpPr>
        <p:spPr bwMode="auto">
          <a:xfrm flipH="1">
            <a:off x="5943600" y="4710113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013" name="Line 13"/>
          <p:cNvSpPr>
            <a:spLocks noChangeShapeType="1"/>
          </p:cNvSpPr>
          <p:nvPr/>
        </p:nvSpPr>
        <p:spPr bwMode="auto">
          <a:xfrm>
            <a:off x="5943600" y="35814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014" name="Line 14"/>
          <p:cNvSpPr>
            <a:spLocks noChangeShapeType="1"/>
          </p:cNvSpPr>
          <p:nvPr/>
        </p:nvSpPr>
        <p:spPr bwMode="auto">
          <a:xfrm flipH="1">
            <a:off x="1600200" y="3581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of the Cash Flow Statement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 statement of cash flows</a:t>
            </a:r>
          </a:p>
          <a:p>
            <a:pPr lvl="1"/>
            <a:r>
              <a:rPr lang="en-US" sz="2000" dirty="0" smtClean="0">
                <a:solidFill>
                  <a:srgbClr val="92D050"/>
                </a:solidFill>
              </a:rPr>
              <a:t>SHOWS</a:t>
            </a:r>
            <a:r>
              <a:rPr lang="en-US" sz="2000" dirty="0" smtClean="0"/>
              <a:t> </a:t>
            </a:r>
            <a:r>
              <a:rPr lang="en-US" sz="2000" dirty="0"/>
              <a:t>the </a:t>
            </a:r>
            <a:r>
              <a:rPr lang="en-US" sz="2000" u="sng" dirty="0" smtClean="0">
                <a:solidFill>
                  <a:srgbClr val="C00000"/>
                </a:solidFill>
              </a:rPr>
              <a:t>RELATIONSHIP</a:t>
            </a:r>
            <a:r>
              <a:rPr lang="en-US" sz="2000" dirty="0" smtClean="0"/>
              <a:t> </a:t>
            </a:r>
            <a:r>
              <a:rPr lang="en-US" sz="2000" dirty="0"/>
              <a:t>of net </a:t>
            </a:r>
            <a:r>
              <a:rPr lang="en-US" sz="2000" dirty="0" smtClean="0"/>
              <a:t>income </a:t>
            </a:r>
            <a:r>
              <a:rPr lang="en-US" sz="2000" dirty="0" smtClean="0">
                <a:solidFill>
                  <a:srgbClr val="00B0F0"/>
                </a:solidFill>
              </a:rPr>
              <a:t>(ACCRUAL BASIS) </a:t>
            </a:r>
            <a:r>
              <a:rPr lang="en-US" sz="2000" dirty="0"/>
              <a:t>to changes in cash </a:t>
            </a:r>
            <a:r>
              <a:rPr lang="en-US" sz="2000" dirty="0" smtClean="0"/>
              <a:t>balances </a:t>
            </a:r>
            <a:r>
              <a:rPr lang="en-US" sz="2000" dirty="0" smtClean="0">
                <a:solidFill>
                  <a:srgbClr val="00B0F0"/>
                </a:solidFill>
              </a:rPr>
              <a:t>(CASH BASIS)</a:t>
            </a:r>
            <a:endParaRPr lang="en-US" sz="2000" dirty="0">
              <a:solidFill>
                <a:srgbClr val="00B0F0"/>
              </a:solidFill>
            </a:endParaRPr>
          </a:p>
          <a:p>
            <a:pPr lvl="1"/>
            <a:r>
              <a:rPr lang="en-US" sz="2000" dirty="0" smtClean="0">
                <a:solidFill>
                  <a:srgbClr val="92D050"/>
                </a:solidFill>
              </a:rPr>
              <a:t>HELPS</a:t>
            </a:r>
            <a:r>
              <a:rPr lang="en-US" sz="2000" dirty="0" smtClean="0"/>
              <a:t> </a:t>
            </a:r>
            <a:r>
              <a:rPr lang="en-US" sz="2000" dirty="0"/>
              <a:t>to </a:t>
            </a:r>
            <a:r>
              <a:rPr lang="en-US" sz="2000" u="sng" dirty="0" smtClean="0">
                <a:solidFill>
                  <a:srgbClr val="C00000"/>
                </a:solidFill>
              </a:rPr>
              <a:t>PREDICT</a:t>
            </a:r>
            <a:r>
              <a:rPr lang="en-US" sz="2000" dirty="0" smtClean="0"/>
              <a:t> </a:t>
            </a:r>
            <a:r>
              <a:rPr lang="en-US" sz="2000" dirty="0"/>
              <a:t>future cash flows</a:t>
            </a:r>
          </a:p>
          <a:p>
            <a:pPr lvl="1"/>
            <a:r>
              <a:rPr lang="en-US" sz="2000" dirty="0" smtClean="0">
                <a:solidFill>
                  <a:srgbClr val="92D050"/>
                </a:solidFill>
              </a:rPr>
              <a:t>EVALUATES</a:t>
            </a:r>
            <a:r>
              <a:rPr lang="en-US" sz="2000" dirty="0" smtClean="0"/>
              <a:t> </a:t>
            </a:r>
            <a:r>
              <a:rPr lang="en-US" sz="2000" dirty="0"/>
              <a:t>how management generates and uses cash</a:t>
            </a:r>
          </a:p>
          <a:p>
            <a:pPr lvl="1"/>
            <a:r>
              <a:rPr lang="en-US" sz="2000" dirty="0" smtClean="0">
                <a:solidFill>
                  <a:srgbClr val="92D050"/>
                </a:solidFill>
              </a:rPr>
              <a:t>DETERMINES</a:t>
            </a:r>
            <a:r>
              <a:rPr lang="en-US" sz="2000" dirty="0" smtClean="0"/>
              <a:t> </a:t>
            </a:r>
            <a:r>
              <a:rPr lang="en-US" sz="2000" dirty="0"/>
              <a:t>a company’s ability to pay interest, dividends, and debts when they are due</a:t>
            </a:r>
          </a:p>
          <a:p>
            <a:pPr lvl="1"/>
            <a:r>
              <a:rPr lang="en-US" sz="2000" dirty="0" smtClean="0">
                <a:solidFill>
                  <a:srgbClr val="92D050"/>
                </a:solidFill>
              </a:rPr>
              <a:t>IDENTIFIES</a:t>
            </a:r>
            <a:r>
              <a:rPr lang="en-US" sz="2000" dirty="0" smtClean="0"/>
              <a:t> </a:t>
            </a:r>
            <a:r>
              <a:rPr lang="en-US" sz="2000" dirty="0"/>
              <a:t>specific increases and decreases in a firm’s productive assets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of the Cash Flow Statement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term “cash” also refers to cash equivalents</a:t>
            </a:r>
          </a:p>
          <a:p>
            <a:r>
              <a:rPr lang="en-US" b="1" dirty="0"/>
              <a:t>Cash equivalents</a:t>
            </a:r>
            <a:r>
              <a:rPr lang="en-US" dirty="0"/>
              <a:t> are highly liquid short-term investments that a company can easily and quickly convert into cash</a:t>
            </a:r>
          </a:p>
          <a:p>
            <a:pPr lvl="1"/>
            <a:r>
              <a:rPr lang="en-US" dirty="0" smtClean="0"/>
              <a:t>Marketable securities</a:t>
            </a:r>
          </a:p>
          <a:p>
            <a:pPr lvl="1"/>
            <a:r>
              <a:rPr lang="en-US" dirty="0" smtClean="0"/>
              <a:t>Bonds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Activities Affecting Cash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Managers affect cash by three types of decisions:</a:t>
            </a:r>
          </a:p>
          <a:p>
            <a:pPr lvl="1"/>
            <a:r>
              <a:rPr lang="en-US"/>
              <a:t>Operating decisions</a:t>
            </a:r>
          </a:p>
          <a:p>
            <a:pPr lvl="1"/>
            <a:r>
              <a:rPr lang="en-US"/>
              <a:t>Financing decisions</a:t>
            </a:r>
          </a:p>
          <a:p>
            <a:pPr lvl="1"/>
            <a:r>
              <a:rPr lang="en-US"/>
              <a:t>Investing decisions</a:t>
            </a:r>
          </a:p>
          <a:p>
            <a:r>
              <a:rPr lang="en-US" b="1"/>
              <a:t>Operating decisions</a:t>
            </a:r>
            <a:r>
              <a:rPr lang="en-US"/>
              <a:t> are concerned with the major day-to-day activities that generate revenues and expenses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Activities Affecting Cash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Operating activities</a:t>
            </a:r>
            <a:r>
              <a:rPr lang="en-US"/>
              <a:t> are transactions that affect the purchase, processing, and selling of a company’s products and services</a:t>
            </a:r>
          </a:p>
          <a:p>
            <a:pPr lvl="1">
              <a:lnSpc>
                <a:spcPct val="90000"/>
              </a:lnSpc>
            </a:pPr>
            <a:r>
              <a:rPr lang="en-US"/>
              <a:t>Making sales</a:t>
            </a:r>
          </a:p>
          <a:p>
            <a:pPr lvl="1">
              <a:lnSpc>
                <a:spcPct val="90000"/>
              </a:lnSpc>
            </a:pPr>
            <a:r>
              <a:rPr lang="en-US"/>
              <a:t>Collecting accounts receivable</a:t>
            </a:r>
          </a:p>
          <a:p>
            <a:pPr lvl="1">
              <a:lnSpc>
                <a:spcPct val="90000"/>
              </a:lnSpc>
            </a:pPr>
            <a:r>
              <a:rPr lang="en-US"/>
              <a:t>Purchasing inventory</a:t>
            </a:r>
          </a:p>
          <a:p>
            <a:pPr lvl="1">
              <a:lnSpc>
                <a:spcPct val="90000"/>
              </a:lnSpc>
            </a:pPr>
            <a:r>
              <a:rPr lang="en-US"/>
              <a:t>Paying accounts payable</a:t>
            </a:r>
          </a:p>
          <a:p>
            <a:pPr>
              <a:lnSpc>
                <a:spcPct val="90000"/>
              </a:lnSpc>
            </a:pPr>
            <a:r>
              <a:rPr lang="en-US"/>
              <a:t>The first major section of the statement of cash flows is labeled </a:t>
            </a:r>
            <a:r>
              <a:rPr lang="en-US" b="1"/>
              <a:t>cash flows from operating activities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Activities Affecting Cash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Financing decisions</a:t>
            </a:r>
            <a:r>
              <a:rPr lang="en-US"/>
              <a:t> are concerned with how to obtain or repay cash</a:t>
            </a:r>
          </a:p>
          <a:p>
            <a:pPr>
              <a:lnSpc>
                <a:spcPct val="90000"/>
              </a:lnSpc>
            </a:pPr>
            <a:r>
              <a:rPr lang="en-US" b="1"/>
              <a:t>Financing activities</a:t>
            </a:r>
            <a:r>
              <a:rPr lang="en-US"/>
              <a:t> are a company’s transactions that obtain resources from debt and equity transactions</a:t>
            </a:r>
          </a:p>
          <a:p>
            <a:pPr lvl="1">
              <a:lnSpc>
                <a:spcPct val="90000"/>
              </a:lnSpc>
            </a:pPr>
            <a:r>
              <a:rPr lang="en-US"/>
              <a:t>Issuance of additional stock</a:t>
            </a:r>
          </a:p>
          <a:p>
            <a:pPr lvl="1">
              <a:lnSpc>
                <a:spcPct val="90000"/>
              </a:lnSpc>
            </a:pPr>
            <a:r>
              <a:rPr lang="en-US"/>
              <a:t>Borrowing money from the bank</a:t>
            </a:r>
          </a:p>
          <a:p>
            <a:pPr lvl="1">
              <a:lnSpc>
                <a:spcPct val="90000"/>
              </a:lnSpc>
            </a:pPr>
            <a:r>
              <a:rPr lang="en-US"/>
              <a:t>Repaying previous loans</a:t>
            </a:r>
          </a:p>
          <a:p>
            <a:pPr>
              <a:lnSpc>
                <a:spcPct val="90000"/>
              </a:lnSpc>
            </a:pPr>
            <a:r>
              <a:rPr lang="en-US"/>
              <a:t>The financing section on the statement is labeled </a:t>
            </a:r>
            <a:r>
              <a:rPr lang="en-US" b="1"/>
              <a:t>cash flows from financing activities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Activities Affecting Cash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b="1"/>
              <a:t>Investing decisions</a:t>
            </a:r>
            <a:r>
              <a:rPr lang="en-US"/>
              <a:t> include the choices to acquire or dispose of long-term productive assets or long-term investments</a:t>
            </a:r>
          </a:p>
          <a:p>
            <a:r>
              <a:rPr lang="en-US" b="1"/>
              <a:t>Investing activities</a:t>
            </a:r>
            <a:r>
              <a:rPr lang="en-US"/>
              <a:t> are transactions that acquire or dispose of assets that are expected to provide services for more than one year</a:t>
            </a:r>
          </a:p>
          <a:p>
            <a:pPr lvl="1"/>
            <a:r>
              <a:rPr lang="en-US"/>
              <a:t>Purchasing or disposing of equipment</a:t>
            </a:r>
          </a:p>
          <a:p>
            <a:r>
              <a:rPr lang="en-US"/>
              <a:t>The investing section on the statement is labeled </a:t>
            </a:r>
            <a:r>
              <a:rPr lang="en-US" b="1"/>
              <a:t>cash flows from investing activities</a:t>
            </a:r>
            <a:endParaRPr lang="en-US"/>
          </a:p>
          <a:p>
            <a:pPr lvl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Activities Affecting Cash</a:t>
            </a:r>
          </a:p>
        </p:txBody>
      </p:sp>
      <p:graphicFrame>
        <p:nvGraphicFramePr>
          <p:cNvPr id="254980" name="Object 4"/>
          <p:cNvGraphicFramePr>
            <a:graphicFrameLocks noChangeAspect="1"/>
          </p:cNvGraphicFramePr>
          <p:nvPr>
            <p:ph idx="1"/>
          </p:nvPr>
        </p:nvGraphicFramePr>
        <p:xfrm>
          <a:off x="838200" y="1614488"/>
          <a:ext cx="7562850" cy="4481512"/>
        </p:xfrm>
        <a:graphic>
          <a:graphicData uri="http://schemas.openxmlformats.org/presentationml/2006/ole">
            <p:oleObj spid="_x0000_s17410" name="Document" r:id="rId3" imgW="7764562" imgH="4601309" progId="Word.Document.8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the </a:t>
            </a:r>
            <a:br>
              <a:rPr lang="en-US"/>
            </a:br>
            <a:r>
              <a:rPr lang="en-US"/>
              <a:t>Statement of Cash Flows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following  two slides for Biwheels Company show the:</a:t>
            </a:r>
          </a:p>
          <a:p>
            <a:pPr lvl="1"/>
            <a:r>
              <a:rPr lang="en-US" dirty="0"/>
              <a:t>Changes in the balance sheet equation (transactions) during the first month of operations</a:t>
            </a:r>
          </a:p>
          <a:p>
            <a:pPr lvl="1"/>
            <a:r>
              <a:rPr lang="en-US" dirty="0"/>
              <a:t>Income statement for the first month of operations and the January 31 balance sheet</a:t>
            </a:r>
          </a:p>
          <a:p>
            <a:r>
              <a:rPr lang="en-US" dirty="0"/>
              <a:t>Notice that the cash balance increased from $0 to $351,000 during the month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COURSE OBJECTIVE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sz="3500" u="sng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3500" u="sng" smtClean="0">
                <a:solidFill>
                  <a:srgbClr val="0070C0"/>
                </a:solidFill>
              </a:rPr>
              <a:t>At </a:t>
            </a:r>
            <a:r>
              <a:rPr lang="en-US" sz="3500" u="sng" dirty="0" smtClean="0">
                <a:solidFill>
                  <a:srgbClr val="0070C0"/>
                </a:solidFill>
              </a:rPr>
              <a:t>the end of this course YOU will be able to demonstrate an understanding of :</a:t>
            </a:r>
          </a:p>
          <a:p>
            <a:pPr>
              <a:buFont typeface="Wingdings" pitchFamily="2" charset="2"/>
              <a:buChar char="ü"/>
            </a:pPr>
            <a:r>
              <a:rPr lang="en-US" sz="3500" dirty="0" smtClean="0"/>
              <a:t>PURPOSE OF ACCOUNTING</a:t>
            </a:r>
          </a:p>
          <a:p>
            <a:pPr>
              <a:buFont typeface="Wingdings" pitchFamily="2" charset="2"/>
              <a:buChar char="ü"/>
            </a:pPr>
            <a:r>
              <a:rPr lang="en-US" sz="3500" dirty="0" smtClean="0"/>
              <a:t>HOW TO PREPARE FINANCIAL STATEMENTS</a:t>
            </a:r>
          </a:p>
          <a:p>
            <a:pPr>
              <a:buFont typeface="Wingdings" pitchFamily="2" charset="2"/>
              <a:buChar char="ü"/>
            </a:pPr>
            <a:r>
              <a:rPr lang="en-US" sz="3500" dirty="0" smtClean="0"/>
              <a:t>HOW TO COMMUNICATE FINANCIAL RESULTS TO STAKEHOLDERS.</a:t>
            </a:r>
            <a:endParaRPr lang="en-US" sz="3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ACCOUNTING IS THE LANGUAGE OF BUSINESS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dirty="0" smtClean="0"/>
              <a:t>WIIFM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dirty="0" smtClean="0"/>
              <a:t>THIS SESSION WILL BUILD YOUR BASE TOWARDS DEVELOPING AN ACUTE UNDERSTANDING OF ACCOUNTING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0"/>
            <a:ext cx="82296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the </a:t>
            </a:r>
            <a:br>
              <a:rPr lang="en-US"/>
            </a:br>
            <a:r>
              <a:rPr lang="en-US"/>
              <a:t>Statement of Cash Flows</a:t>
            </a:r>
          </a:p>
        </p:txBody>
      </p:sp>
      <p:graphicFrame>
        <p:nvGraphicFramePr>
          <p:cNvPr id="259079" name="Object 7"/>
          <p:cNvGraphicFramePr>
            <a:graphicFrameLocks noChangeAspect="1"/>
          </p:cNvGraphicFramePr>
          <p:nvPr>
            <p:ph idx="1"/>
          </p:nvPr>
        </p:nvGraphicFramePr>
        <p:xfrm>
          <a:off x="444500" y="1682750"/>
          <a:ext cx="8320088" cy="3976688"/>
        </p:xfrm>
        <a:graphic>
          <a:graphicData uri="http://schemas.openxmlformats.org/presentationml/2006/ole">
            <p:oleObj spid="_x0000_s18434" name="Worksheet" r:id="rId3" imgW="8191579" imgH="3914893" progId="Excel.Sheet.8">
              <p:embed/>
            </p:oleObj>
          </a:graphicData>
        </a:graphic>
      </p:graphicFrame>
      <p:sp>
        <p:nvSpPr>
          <p:cNvPr id="259081" name="AutoShape 9"/>
          <p:cNvSpPr>
            <a:spLocks/>
          </p:cNvSpPr>
          <p:nvPr/>
        </p:nvSpPr>
        <p:spPr bwMode="auto">
          <a:xfrm rot="16200000">
            <a:off x="3795713" y="4038600"/>
            <a:ext cx="304800" cy="3657600"/>
          </a:xfrm>
          <a:prstGeom prst="leftBrace">
            <a:avLst>
              <a:gd name="adj1" fmla="val 100000"/>
              <a:gd name="adj2" fmla="val 5155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2" name="AutoShape 10"/>
          <p:cNvSpPr>
            <a:spLocks/>
          </p:cNvSpPr>
          <p:nvPr/>
        </p:nvSpPr>
        <p:spPr bwMode="auto">
          <a:xfrm rot="16200000">
            <a:off x="7200900" y="4457700"/>
            <a:ext cx="304800" cy="2819400"/>
          </a:xfrm>
          <a:prstGeom prst="leftBrace">
            <a:avLst>
              <a:gd name="adj1" fmla="val 77083"/>
              <a:gd name="adj2" fmla="val 5155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3" name="Text Box 11"/>
          <p:cNvSpPr txBox="1">
            <a:spLocks noChangeArrowheads="1"/>
          </p:cNvSpPr>
          <p:nvPr/>
        </p:nvSpPr>
        <p:spPr bwMode="auto">
          <a:xfrm>
            <a:off x="3505200" y="6019800"/>
            <a:ext cx="99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583,100</a:t>
            </a:r>
          </a:p>
        </p:txBody>
      </p:sp>
      <p:sp>
        <p:nvSpPr>
          <p:cNvPr id="259084" name="Text Box 12"/>
          <p:cNvSpPr txBox="1">
            <a:spLocks noChangeArrowheads="1"/>
          </p:cNvSpPr>
          <p:nvPr/>
        </p:nvSpPr>
        <p:spPr bwMode="auto">
          <a:xfrm>
            <a:off x="6905625" y="6019800"/>
            <a:ext cx="99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583,100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the </a:t>
            </a:r>
            <a:br>
              <a:rPr lang="en-US"/>
            </a:br>
            <a:r>
              <a:rPr lang="en-US"/>
              <a:t>Statement of Cash Flows</a:t>
            </a:r>
          </a:p>
        </p:txBody>
      </p:sp>
      <p:graphicFrame>
        <p:nvGraphicFramePr>
          <p:cNvPr id="262147" name="Object 3"/>
          <p:cNvGraphicFramePr>
            <a:graphicFrameLocks noChangeAspect="1"/>
          </p:cNvGraphicFramePr>
          <p:nvPr>
            <p:ph idx="1"/>
          </p:nvPr>
        </p:nvGraphicFramePr>
        <p:xfrm>
          <a:off x="1562100" y="1768475"/>
          <a:ext cx="5961063" cy="4483100"/>
        </p:xfrm>
        <a:graphic>
          <a:graphicData uri="http://schemas.openxmlformats.org/presentationml/2006/ole">
            <p:oleObj spid="_x0000_s19458" name="Document" r:id="rId3" imgW="6429088" imgH="4835378" progId="Word.Document.8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Cash Flows from </a:t>
            </a:r>
            <a:br>
              <a:rPr lang="en-US"/>
            </a:br>
            <a:r>
              <a:rPr lang="en-US"/>
              <a:t>Financing Activities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general rules apply for identifying financing activities:</a:t>
            </a:r>
          </a:p>
          <a:p>
            <a:pPr lvl="1"/>
            <a:r>
              <a:rPr lang="en-US" dirty="0"/>
              <a:t>Increases in cash (cash inflows) stem from increases in long-term liabilities or paid-in capital</a:t>
            </a:r>
          </a:p>
          <a:p>
            <a:pPr lvl="1"/>
            <a:r>
              <a:rPr lang="en-US" dirty="0"/>
              <a:t>Decreases in cash (cash outflows) stem from decreases in long-term liabilities or paid-in capital</a:t>
            </a:r>
          </a:p>
          <a:p>
            <a:r>
              <a:rPr lang="en-US" dirty="0"/>
              <a:t>Biwheels had two such transactions in January:</a:t>
            </a:r>
          </a:p>
          <a:p>
            <a:pPr lvl="1"/>
            <a:r>
              <a:rPr lang="en-US" dirty="0"/>
              <a:t>Transaction 1: Initial investment, $400,000</a:t>
            </a:r>
          </a:p>
          <a:p>
            <a:pPr lvl="1"/>
            <a:r>
              <a:rPr lang="en-US" dirty="0"/>
              <a:t>Transaction 2: Loan from bank, $500,000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Cash Flows from </a:t>
            </a:r>
            <a:br>
              <a:rPr lang="en-US"/>
            </a:br>
            <a:r>
              <a:rPr lang="en-US"/>
              <a:t>Investing Activities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382000" cy="4848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Two general rules apply for identifying investing activities:</a:t>
            </a:r>
          </a:p>
          <a:p>
            <a:pPr lvl="1">
              <a:lnSpc>
                <a:spcPct val="90000"/>
              </a:lnSpc>
            </a:pPr>
            <a:r>
              <a:rPr lang="en-US"/>
              <a:t>Increases in cash (cash inflows) from decreases in long-lived assets, loans, and investments</a:t>
            </a:r>
          </a:p>
          <a:p>
            <a:pPr lvl="1">
              <a:lnSpc>
                <a:spcPct val="90000"/>
              </a:lnSpc>
            </a:pPr>
            <a:r>
              <a:rPr lang="en-US"/>
              <a:t>Decreases in cash (cash outflows) stem from increases in long-lived assets, loans, and investments</a:t>
            </a:r>
          </a:p>
          <a:p>
            <a:pPr>
              <a:lnSpc>
                <a:spcPct val="90000"/>
              </a:lnSpc>
            </a:pPr>
            <a:r>
              <a:rPr lang="en-US"/>
              <a:t>There were two such transactions relating to store equipment in January</a:t>
            </a:r>
            <a:r>
              <a:rPr lang="en-US" sz="2400"/>
              <a:t>:</a:t>
            </a:r>
          </a:p>
          <a:p>
            <a:pPr lvl="1">
              <a:lnSpc>
                <a:spcPct val="90000"/>
              </a:lnSpc>
            </a:pPr>
            <a:r>
              <a:rPr lang="en-US"/>
              <a:t>Transaction 3: Acquire store equipment for cash, $15,000</a:t>
            </a:r>
          </a:p>
          <a:p>
            <a:pPr lvl="1">
              <a:lnSpc>
                <a:spcPct val="90000"/>
              </a:lnSpc>
            </a:pPr>
            <a:r>
              <a:rPr lang="en-US"/>
              <a:t>Transaction 7: Sale of store equipment for cash, $1,000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Noncash Investing and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Financing Activities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Sometimes financing and investing activities do not affect cash</a:t>
            </a:r>
          </a:p>
          <a:p>
            <a:r>
              <a:rPr lang="en-US" sz="2000" dirty="0"/>
              <a:t>Example: </a:t>
            </a:r>
            <a:endParaRPr lang="en-US" sz="2000" dirty="0" smtClean="0"/>
          </a:p>
          <a:p>
            <a:pPr marL="514350" indent="-514350">
              <a:buNone/>
            </a:pPr>
            <a:r>
              <a:rPr lang="en-US" sz="2000" dirty="0" smtClean="0"/>
              <a:t>If </a:t>
            </a:r>
            <a:r>
              <a:rPr lang="en-US" sz="2000" dirty="0"/>
              <a:t>Biwheels acquires $8,000 of store equipment by issuing common </a:t>
            </a:r>
            <a:r>
              <a:rPr lang="en-US" sz="2000" dirty="0" smtClean="0"/>
              <a:t>stock/note payable</a:t>
            </a:r>
            <a:endParaRPr lang="en-US" sz="2000" dirty="0"/>
          </a:p>
          <a:p>
            <a:pPr lvl="1"/>
            <a:r>
              <a:rPr lang="en-US" sz="2000" dirty="0"/>
              <a:t>The purchase of store equipment is an investing activity</a:t>
            </a:r>
          </a:p>
          <a:p>
            <a:pPr lvl="1"/>
            <a:r>
              <a:rPr lang="en-US" sz="2000" dirty="0"/>
              <a:t>The issuance of common stock is a financing </a:t>
            </a:r>
            <a:r>
              <a:rPr lang="en-US" sz="2000" dirty="0" smtClean="0"/>
              <a:t>activity</a:t>
            </a:r>
          </a:p>
          <a:p>
            <a:pPr lvl="1"/>
            <a:r>
              <a:rPr lang="en-US" sz="2000" dirty="0" smtClean="0"/>
              <a:t>Conversion of debt to common stock</a:t>
            </a:r>
          </a:p>
          <a:p>
            <a:pPr lvl="1"/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endParaRPr lang="en-US" sz="2000" dirty="0"/>
          </a:p>
          <a:p>
            <a:r>
              <a:rPr lang="en-US" sz="2000" dirty="0"/>
              <a:t>Companies must report such items in a </a:t>
            </a:r>
            <a:r>
              <a:rPr lang="en-US" sz="2000" dirty="0" smtClean="0">
                <a:solidFill>
                  <a:srgbClr val="7030A0"/>
                </a:solidFill>
              </a:rPr>
              <a:t>SCHEDULE OF NONCASH INVESTING AND FINANCING ACTIVITIES</a:t>
            </a:r>
            <a:endParaRPr lang="en-US" sz="20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Cash Flow from Operating Activities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38400"/>
            <a:ext cx="4038600" cy="3429000"/>
          </a:xfrm>
        </p:spPr>
        <p:txBody>
          <a:bodyPr/>
          <a:lstStyle/>
          <a:p>
            <a:r>
              <a:rPr lang="en-US" sz="2400" b="1" dirty="0"/>
              <a:t>Direct method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Subtracts operating cash disbursements from operating cash collections</a:t>
            </a:r>
          </a:p>
          <a:p>
            <a:pPr lvl="1"/>
            <a:r>
              <a:rPr lang="en-US" sz="2000" dirty="0"/>
              <a:t>Is preferred by the </a:t>
            </a:r>
            <a:r>
              <a:rPr lang="en-US" sz="2000" dirty="0" smtClean="0"/>
              <a:t>FASB/IFRS/IAS</a:t>
            </a:r>
            <a:endParaRPr lang="en-US" sz="2000" dirty="0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438400"/>
            <a:ext cx="4038600" cy="3429000"/>
          </a:xfrm>
        </p:spPr>
        <p:txBody>
          <a:bodyPr/>
          <a:lstStyle/>
          <a:p>
            <a:r>
              <a:rPr lang="en-US" sz="2400" b="1" dirty="0"/>
              <a:t>Indirect method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Adjusts accrual-based net income from the income statement to reflect only cash receipts and disbursements</a:t>
            </a:r>
          </a:p>
          <a:p>
            <a:pPr lvl="1"/>
            <a:r>
              <a:rPr lang="en-US" sz="2000" dirty="0"/>
              <a:t>Is used by most U.S. companies</a:t>
            </a:r>
          </a:p>
          <a:p>
            <a:endParaRPr lang="en-US" sz="2400" dirty="0"/>
          </a:p>
        </p:txBody>
      </p:sp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1828800" y="15382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2800"/>
              <a:t>Two approaches may be used: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Direct Method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Examining the cash column of Biwheels balance sheet equation, transactions 1, 2, 3, and 7 are financing and investing activities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remaining transactions must be operating activities:</a:t>
            </a:r>
          </a:p>
        </p:txBody>
      </p:sp>
      <p:graphicFrame>
        <p:nvGraphicFramePr>
          <p:cNvPr id="26624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866900" y="4000500"/>
          <a:ext cx="5437188" cy="1900238"/>
        </p:xfrm>
        <a:graphic>
          <a:graphicData uri="http://schemas.openxmlformats.org/presentationml/2006/ole">
            <p:oleObj spid="_x0000_s20482" name="Document" r:id="rId3" imgW="10137498" imgH="354260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Indirect Method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cash </a:t>
            </a:r>
            <a:r>
              <a:rPr lang="en-US" dirty="0" smtClean="0"/>
              <a:t>inflow </a:t>
            </a:r>
            <a:r>
              <a:rPr lang="en-US" dirty="0"/>
              <a:t>from a sale or outflow from an expense occurs in </a:t>
            </a:r>
            <a:r>
              <a:rPr lang="en-US" dirty="0">
                <a:solidFill>
                  <a:srgbClr val="7030A0"/>
                </a:solidFill>
              </a:rPr>
              <a:t>one accounting period </a:t>
            </a:r>
            <a:r>
              <a:rPr lang="en-US" dirty="0"/>
              <a:t>and the revenue or expense occurs in </a:t>
            </a:r>
            <a:r>
              <a:rPr lang="en-US" dirty="0" smtClean="0">
                <a:solidFill>
                  <a:srgbClr val="7030A0"/>
                </a:solidFill>
              </a:rPr>
              <a:t>another accounting period</a:t>
            </a:r>
            <a:r>
              <a:rPr lang="en-US" dirty="0" smtClean="0"/>
              <a:t>, </a:t>
            </a:r>
            <a:r>
              <a:rPr lang="en-US" u="sng" dirty="0"/>
              <a:t>net income differs from cash flows from operations</a:t>
            </a:r>
          </a:p>
          <a:p>
            <a:r>
              <a:rPr lang="en-US" dirty="0"/>
              <a:t>The indirect method highlights these differences by starting with </a:t>
            </a:r>
            <a:r>
              <a:rPr lang="en-US" i="1" dirty="0"/>
              <a:t>net income</a:t>
            </a:r>
            <a:r>
              <a:rPr lang="en-US" dirty="0"/>
              <a:t>, and adjusts it to </a:t>
            </a:r>
            <a:r>
              <a:rPr lang="en-US" i="1" dirty="0"/>
              <a:t>cash flows from operating activities</a:t>
            </a:r>
          </a:p>
          <a:p>
            <a:r>
              <a:rPr lang="en-US" dirty="0"/>
              <a:t>Example: Depreciation is added back to net income because it is a noncash expense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Indirect Method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Net income</a:t>
            </a:r>
          </a:p>
          <a:p>
            <a:pPr lvl="1"/>
            <a:r>
              <a:rPr lang="en-US" sz="2000" dirty="0"/>
              <a:t>Adjust for revenues and expenses not requiring cash</a:t>
            </a:r>
          </a:p>
          <a:p>
            <a:pPr lvl="2"/>
            <a:r>
              <a:rPr lang="en-US" sz="2000" dirty="0"/>
              <a:t>Add back </a:t>
            </a:r>
            <a:r>
              <a:rPr lang="en-US" sz="2000" dirty="0" smtClean="0"/>
              <a:t>depreciation</a:t>
            </a:r>
          </a:p>
          <a:p>
            <a:pPr lvl="2"/>
            <a:r>
              <a:rPr lang="en-US" sz="2000" dirty="0" smtClean="0"/>
              <a:t>Bad debts expense</a:t>
            </a:r>
            <a:endParaRPr lang="en-US" sz="2000" dirty="0"/>
          </a:p>
          <a:p>
            <a:pPr lvl="2"/>
            <a:r>
              <a:rPr lang="en-US" sz="2000" dirty="0"/>
              <a:t>Other adjustments</a:t>
            </a:r>
          </a:p>
          <a:p>
            <a:pPr lvl="1"/>
            <a:r>
              <a:rPr lang="en-US" sz="2000" dirty="0"/>
              <a:t>Adjust for changes in noncash assets and liabilities relating to operating activities</a:t>
            </a:r>
          </a:p>
          <a:p>
            <a:pPr lvl="2"/>
            <a:r>
              <a:rPr lang="en-US" sz="2000" dirty="0"/>
              <a:t>Add decreases in assets</a:t>
            </a:r>
          </a:p>
          <a:p>
            <a:pPr lvl="2"/>
            <a:r>
              <a:rPr lang="en-US" sz="2000" dirty="0"/>
              <a:t>Deduct increases in assets</a:t>
            </a:r>
          </a:p>
          <a:p>
            <a:pPr lvl="2"/>
            <a:r>
              <a:rPr lang="en-US" sz="2000" dirty="0"/>
              <a:t>Add increases in liabilities</a:t>
            </a:r>
          </a:p>
          <a:p>
            <a:pPr lvl="2"/>
            <a:r>
              <a:rPr lang="en-US" sz="2000" dirty="0"/>
              <a:t>Deduct decreases in liabilities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Indirect Method</a:t>
            </a:r>
          </a:p>
        </p:txBody>
      </p:sp>
      <p:graphicFrame>
        <p:nvGraphicFramePr>
          <p:cNvPr id="270341" name="Object 5"/>
          <p:cNvGraphicFramePr>
            <a:graphicFrameLocks noChangeAspect="1"/>
          </p:cNvGraphicFramePr>
          <p:nvPr>
            <p:ph idx="1"/>
          </p:nvPr>
        </p:nvGraphicFramePr>
        <p:xfrm>
          <a:off x="1908175" y="1981200"/>
          <a:ext cx="5335588" cy="3071813"/>
        </p:xfrm>
        <a:graphic>
          <a:graphicData uri="http://schemas.openxmlformats.org/presentationml/2006/ole">
            <p:oleObj spid="_x0000_s21506" name="Document" r:id="rId3" imgW="5572525" imgH="3208970" progId="Word.Document.8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Accounting?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dirty="0" smtClean="0"/>
              <a:t>Accounting is the </a:t>
            </a:r>
            <a:r>
              <a:rPr lang="en-US" b="1" i="1" dirty="0" smtClean="0">
                <a:solidFill>
                  <a:srgbClr val="FF0000"/>
                </a:solidFill>
              </a:rPr>
              <a:t>PROCESS</a:t>
            </a:r>
            <a:r>
              <a:rPr lang="en-US" dirty="0" smtClean="0"/>
              <a:t> of :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00B050"/>
                </a:solidFill>
              </a:rPr>
              <a:t>I</a:t>
            </a:r>
            <a:r>
              <a:rPr lang="en-US" dirty="0" smtClean="0"/>
              <a:t>dentifying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00B050"/>
                </a:solidFill>
              </a:rPr>
              <a:t>R</a:t>
            </a:r>
            <a:r>
              <a:rPr lang="en-US" dirty="0" smtClean="0"/>
              <a:t>ecording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00B050"/>
                </a:solidFill>
              </a:rPr>
              <a:t>S</a:t>
            </a:r>
            <a:r>
              <a:rPr lang="en-US" dirty="0" smtClean="0"/>
              <a:t>ummarizing, and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00B050"/>
                </a:solidFill>
              </a:rPr>
              <a:t>R</a:t>
            </a:r>
            <a:r>
              <a:rPr lang="en-US" dirty="0" smtClean="0"/>
              <a:t>eporting </a:t>
            </a:r>
          </a:p>
          <a:p>
            <a:pPr eaLnBrk="1" hangingPunct="1">
              <a:buNone/>
            </a:pPr>
            <a:r>
              <a:rPr lang="en-US" u="sng" dirty="0" smtClean="0"/>
              <a:t>economic/financial information for stakeholders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Accountants present this information in reports called FINANCIAL STATEMENTS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 bldLvl="2" autoUpdateAnimBg="0"/>
    </p:bld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Statement of Cash Flows</a:t>
            </a:r>
          </a:p>
        </p:txBody>
      </p:sp>
      <p:graphicFrame>
        <p:nvGraphicFramePr>
          <p:cNvPr id="273412" name="Object 4"/>
          <p:cNvGraphicFramePr>
            <a:graphicFrameLocks noChangeAspect="1"/>
          </p:cNvGraphicFramePr>
          <p:nvPr>
            <p:ph idx="1"/>
          </p:nvPr>
        </p:nvGraphicFramePr>
        <p:xfrm>
          <a:off x="1914525" y="1628775"/>
          <a:ext cx="5014913" cy="4614863"/>
        </p:xfrm>
        <a:graphic>
          <a:graphicData uri="http://schemas.openxmlformats.org/presentationml/2006/ole">
            <p:oleObj spid="_x0000_s22530" name="Document" r:id="rId3" imgW="5688199" imgH="5215117" progId="Word.Document.8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Importance of Cash Flow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income statement matches revenues and expenses using accrual concepts and provides a measure of economic performance</a:t>
            </a:r>
          </a:p>
          <a:p>
            <a:r>
              <a:rPr lang="en-US" dirty="0"/>
              <a:t>The statement of cash flows explains changes in the cash account rather than owners’ equity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FREE CASH FLOW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a measure of cash management performance</a:t>
            </a:r>
          </a:p>
          <a:p>
            <a:pPr lvl="1"/>
            <a:r>
              <a:rPr lang="en-US" dirty="0"/>
              <a:t>Refers to cash flows from operations less capital expenditures (and sometimes less dividends)</a:t>
            </a:r>
          </a:p>
          <a:p>
            <a:pPr lvl="1"/>
            <a:r>
              <a:rPr lang="en-US" sz="1800" dirty="0" smtClean="0"/>
              <a:t>http://wps.prenhall.com/bp_horngren_ifa_9/28/7355/1883037.cw/index.html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4953000" cy="3200400"/>
          </a:xfrm>
          <a:ln/>
        </p:spPr>
        <p:txBody>
          <a:bodyPr/>
          <a:lstStyle/>
          <a:p>
            <a:r>
              <a:rPr lang="en-US"/>
              <a:t>Long-Lived Assets and Depreciation</a:t>
            </a:r>
            <a:br>
              <a:rPr lang="en-US"/>
            </a:b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>
            <a:normAutofit lnSpcReduction="10000"/>
          </a:bodyPr>
          <a:lstStyle/>
          <a:p>
            <a:pPr>
              <a:lnSpc>
                <a:spcPct val="50000"/>
              </a:lnSpc>
            </a:pPr>
            <a:endParaRPr lang="en-US"/>
          </a:p>
          <a:p>
            <a:r>
              <a:rPr lang="en-US"/>
              <a:t>CHAPTER </a:t>
            </a:r>
          </a:p>
          <a:p>
            <a:r>
              <a:rPr lang="en-US" sz="5400"/>
              <a:t>8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rot="5400000">
            <a:off x="3390900" y="3238500"/>
            <a:ext cx="4191000" cy="0"/>
          </a:xfrm>
          <a:prstGeom prst="line">
            <a:avLst/>
          </a:prstGeom>
          <a:noFill/>
          <a:ln w="38100">
            <a:solidFill>
              <a:srgbClr val="FFA34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Long-lived Assets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Long-lived assets are divided into tangible and intangible categories</a:t>
            </a:r>
          </a:p>
          <a:p>
            <a:r>
              <a:rPr lang="en-US" b="1"/>
              <a:t>Tangible assets</a:t>
            </a:r>
            <a:r>
              <a:rPr lang="en-US"/>
              <a:t> are physical items that you can see and touch</a:t>
            </a:r>
          </a:p>
          <a:p>
            <a:pPr lvl="1"/>
            <a:r>
              <a:rPr lang="en-US"/>
              <a:t>Land</a:t>
            </a:r>
          </a:p>
          <a:p>
            <a:pPr lvl="1"/>
            <a:r>
              <a:rPr lang="en-US"/>
              <a:t>Natural resources</a:t>
            </a:r>
          </a:p>
          <a:p>
            <a:pPr lvl="1"/>
            <a:r>
              <a:rPr lang="en-US"/>
              <a:t>Buildings</a:t>
            </a:r>
          </a:p>
          <a:p>
            <a:pPr lvl="1"/>
            <a:r>
              <a:rPr lang="en-US"/>
              <a:t>Equipment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Long-lived Assets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/>
              <a:t>Intangible assets</a:t>
            </a:r>
            <a:r>
              <a:rPr lang="en-US"/>
              <a:t> are not physical in nature, consisting of contractual or legal rights or economic benefits</a:t>
            </a:r>
          </a:p>
          <a:p>
            <a:pPr lvl="1"/>
            <a:r>
              <a:rPr lang="en-US"/>
              <a:t>Patents</a:t>
            </a:r>
          </a:p>
          <a:p>
            <a:pPr lvl="1"/>
            <a:r>
              <a:rPr lang="en-US"/>
              <a:t>Trademarks</a:t>
            </a:r>
          </a:p>
          <a:p>
            <a:pPr lvl="1"/>
            <a:r>
              <a:rPr lang="en-US"/>
              <a:t>Copyrights</a:t>
            </a:r>
          </a:p>
          <a:p>
            <a:r>
              <a:rPr lang="en-US"/>
              <a:t>Land is reported at its historical cost in the financial records and is not depreciated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Long-lived Assets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/>
              <a:t>Most other long-lived assets wear out or become obsolete</a:t>
            </a:r>
          </a:p>
          <a:p>
            <a:pPr>
              <a:lnSpc>
                <a:spcPct val="90000"/>
              </a:lnSpc>
            </a:pPr>
            <a:r>
              <a:rPr lang="en-US" sz="3200"/>
              <a:t>The costs of these assets are allocated over their useful life</a:t>
            </a:r>
          </a:p>
          <a:p>
            <a:pPr lvl="1">
              <a:lnSpc>
                <a:spcPct val="90000"/>
              </a:lnSpc>
            </a:pPr>
            <a:r>
              <a:rPr lang="en-US" sz="2800" b="1"/>
              <a:t>Depreciation</a:t>
            </a:r>
            <a:r>
              <a:rPr lang="en-US" sz="2800"/>
              <a:t> is the allocation of the cost of buildings, machinery, and equipment</a:t>
            </a:r>
          </a:p>
          <a:p>
            <a:pPr lvl="1">
              <a:lnSpc>
                <a:spcPct val="90000"/>
              </a:lnSpc>
            </a:pPr>
            <a:r>
              <a:rPr lang="en-US" sz="2800" b="1"/>
              <a:t>Depletion</a:t>
            </a:r>
            <a:r>
              <a:rPr lang="en-US" sz="2800"/>
              <a:t> is the allocation of the cost of natural resources</a:t>
            </a:r>
          </a:p>
          <a:p>
            <a:pPr lvl="1">
              <a:lnSpc>
                <a:spcPct val="90000"/>
              </a:lnSpc>
            </a:pPr>
            <a:r>
              <a:rPr lang="en-US" sz="2800" b="1"/>
              <a:t>Amortization</a:t>
            </a:r>
            <a:r>
              <a:rPr lang="en-US" sz="2800"/>
              <a:t> is the allocation of the cost of intangible assets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Contrasting Long-lived Asset Expenditures with Expenses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All purchases of goods or services are called </a:t>
            </a:r>
            <a:r>
              <a:rPr lang="en-US" b="1"/>
              <a:t>expenditures</a:t>
            </a:r>
          </a:p>
          <a:p>
            <a:r>
              <a:rPr lang="en-US"/>
              <a:t>Companies </a:t>
            </a:r>
            <a:r>
              <a:rPr lang="en-US" b="1"/>
              <a:t>capitalize</a:t>
            </a:r>
            <a:r>
              <a:rPr lang="en-US"/>
              <a:t> expenditures for assets that benefit more than the current accounting year</a:t>
            </a:r>
          </a:p>
          <a:p>
            <a:r>
              <a:rPr lang="en-US"/>
              <a:t>The purchase price is added to an asset account rather than expensing it immediately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Contrasting Long-lived Asset Expenditures with Expenses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The cost of repairs and parts are charged to expense rather than to an asset account</a:t>
            </a:r>
          </a:p>
          <a:p>
            <a:r>
              <a:rPr lang="en-US"/>
              <a:t>Decisions about whether to expense or capitalize expenditures require judgment</a:t>
            </a:r>
          </a:p>
          <a:p>
            <a:r>
              <a:rPr lang="en-US"/>
              <a:t>This is an area that management may inappropriately influence to increase reported net income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Acquisition Cost of Tangible Assets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acquisition cost of long-lived assets is the cash-equivalent purchase price</a:t>
            </a:r>
          </a:p>
          <a:p>
            <a:pPr lvl="1">
              <a:lnSpc>
                <a:spcPct val="90000"/>
              </a:lnSpc>
            </a:pPr>
            <a:r>
              <a:rPr lang="en-US"/>
              <a:t>Includes incidental costs to complete the purchase, transport the asset, and prepare it for use</a:t>
            </a:r>
          </a:p>
          <a:p>
            <a:pPr>
              <a:lnSpc>
                <a:spcPct val="90000"/>
              </a:lnSpc>
            </a:pPr>
            <a:r>
              <a:rPr lang="en-US"/>
              <a:t>The acquisition cost of land includes</a:t>
            </a:r>
          </a:p>
          <a:p>
            <a:pPr lvl="1">
              <a:lnSpc>
                <a:spcPct val="90000"/>
              </a:lnSpc>
            </a:pPr>
            <a:r>
              <a:rPr lang="en-US"/>
              <a:t>The purchase price</a:t>
            </a:r>
          </a:p>
          <a:p>
            <a:pPr lvl="1">
              <a:lnSpc>
                <a:spcPct val="90000"/>
              </a:lnSpc>
            </a:pPr>
            <a:r>
              <a:rPr lang="en-US"/>
              <a:t>The cost of land surveys</a:t>
            </a:r>
          </a:p>
          <a:p>
            <a:pPr lvl="1">
              <a:lnSpc>
                <a:spcPct val="90000"/>
              </a:lnSpc>
            </a:pPr>
            <a:r>
              <a:rPr lang="en-US"/>
              <a:t>Legal fees</a:t>
            </a:r>
          </a:p>
          <a:p>
            <a:pPr lvl="1">
              <a:lnSpc>
                <a:spcPct val="90000"/>
              </a:lnSpc>
            </a:pPr>
            <a:r>
              <a:rPr lang="en-US"/>
              <a:t>Title fees and transfer taxes</a:t>
            </a:r>
          </a:p>
          <a:p>
            <a:pPr lvl="1">
              <a:lnSpc>
                <a:spcPct val="90000"/>
              </a:lnSpc>
            </a:pPr>
            <a:r>
              <a:rPr lang="en-US"/>
              <a:t>Demolition costs of old structures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Acquisition Cost of Tangible Assets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Under historical-cost accounting, companies report land in the balance sheet at its original cost</a:t>
            </a:r>
          </a:p>
          <a:p>
            <a:pPr>
              <a:lnSpc>
                <a:spcPct val="90000"/>
              </a:lnSpc>
            </a:pPr>
            <a:r>
              <a:rPr lang="en-US"/>
              <a:t>The acquisition cost of buildings, plant, and equipment includes all costs of acquisition and preparation for use</a:t>
            </a:r>
          </a:p>
          <a:p>
            <a:pPr lvl="1">
              <a:lnSpc>
                <a:spcPct val="90000"/>
              </a:lnSpc>
            </a:pPr>
            <a:r>
              <a:rPr lang="en-US"/>
              <a:t>Sales tax</a:t>
            </a:r>
          </a:p>
          <a:p>
            <a:pPr lvl="1">
              <a:lnSpc>
                <a:spcPct val="90000"/>
              </a:lnSpc>
            </a:pPr>
            <a:r>
              <a:rPr lang="en-US"/>
              <a:t>Transportation</a:t>
            </a:r>
          </a:p>
          <a:p>
            <a:pPr lvl="1">
              <a:lnSpc>
                <a:spcPct val="90000"/>
              </a:lnSpc>
            </a:pPr>
            <a:r>
              <a:rPr lang="en-US"/>
              <a:t>Installation</a:t>
            </a:r>
          </a:p>
          <a:p>
            <a:pPr lvl="1">
              <a:lnSpc>
                <a:spcPct val="90000"/>
              </a:lnSpc>
            </a:pPr>
            <a:r>
              <a:rPr lang="en-US"/>
              <a:t>Repair cost prior to use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Accounting?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Acquisition Cost of Tangible Assets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An exchange of goods and services in which assets or liabilities exchanged are not cash is a </a:t>
            </a:r>
            <a:r>
              <a:rPr lang="en-US" b="1"/>
              <a:t>nonmonetary exchange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 nonmonetary exchange is recorded at the fair market value of the consideration received or the fair market value of the consideration given up, whichever is more clearly determinable</a:t>
            </a:r>
          </a:p>
          <a:p>
            <a:pPr>
              <a:lnSpc>
                <a:spcPct val="90000"/>
              </a:lnSpc>
            </a:pPr>
            <a:r>
              <a:rPr lang="en-US" b="1"/>
              <a:t>Fair market value</a:t>
            </a:r>
            <a:r>
              <a:rPr lang="en-US"/>
              <a:t> of an asset is the price for which a company could sell the asset to an independent third party</a:t>
            </a:r>
            <a:endParaRPr lang="en-US" b="1"/>
          </a:p>
          <a:p>
            <a:pPr>
              <a:lnSpc>
                <a:spcPct val="90000"/>
              </a:lnSpc>
              <a:buFontTx/>
              <a:buNone/>
            </a:pPr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Acquisition Cost of Tangible Assets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Suppose that Woodside Corporation sold land to Tyron Company in exchange for shares of Tyron stock.  Tyron is a publicly traded stock whose share price is observable each day.  An appraiser valued the land at $100,000, while the stock had a market value at the time of the sale of $108,000.  Tyron would record the following entry for this nonmonetary transaction:</a:t>
            </a:r>
          </a:p>
        </p:txBody>
      </p:sp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1295400" y="5349875"/>
            <a:ext cx="6316663" cy="82232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EBC3"/>
                </a:solidFill>
              </a:rPr>
              <a:t>Land                                108,000</a:t>
            </a:r>
          </a:p>
          <a:p>
            <a:r>
              <a:rPr lang="en-US" sz="2400">
                <a:solidFill>
                  <a:srgbClr val="FFEBC3"/>
                </a:solidFill>
              </a:rPr>
              <a:t>     Common Stock                              108,000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Basket Purchases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The acquisition of two or more types of assets for a lump-sum cost is sometimes called a </a:t>
            </a:r>
            <a:r>
              <a:rPr lang="en-US" b="1"/>
              <a:t>basket purchase</a:t>
            </a:r>
          </a:p>
          <a:p>
            <a:r>
              <a:rPr lang="en-US"/>
              <a:t>The acquisition cost of a basket purchase is split among assets according to some estimate of relative sales value for the assets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Basket Purchases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/>
              <a:t>Suppose Gap, Inc., acquires land and a building for $1 million.  How much of the $1 million should Gap allocate to land and how much to the building?  If an independent appraiser indicates that the market values of the land and the building are $480,000 and $720,000, respectively, the cost would be allocated as follows:</a:t>
            </a: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2057400" y="3957638"/>
            <a:ext cx="6629400" cy="701675"/>
          </a:xfrm>
          <a:prstGeom prst="rect">
            <a:avLst/>
          </a:prstGeom>
          <a:solidFill>
            <a:srgbClr val="FFEBC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  Appraised                             Total Cost            Allocated</a:t>
            </a:r>
          </a:p>
          <a:p>
            <a:r>
              <a:rPr lang="en-US" sz="2000"/>
              <a:t>   Value           Weighting         to Allocate             Costs      </a:t>
            </a:r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836613" y="4751388"/>
            <a:ext cx="7829550" cy="1616075"/>
          </a:xfrm>
          <a:prstGeom prst="rect">
            <a:avLst/>
          </a:prstGeom>
          <a:solidFill>
            <a:srgbClr val="FFEBC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Land        $ 480,000       480/1,200       $1,000,000        $   400,000</a:t>
            </a:r>
          </a:p>
          <a:p>
            <a:r>
              <a:rPr lang="en-US" sz="2000"/>
              <a:t>                                         (or 40%)</a:t>
            </a:r>
          </a:p>
          <a:p>
            <a:r>
              <a:rPr lang="en-US" sz="2000"/>
              <a:t>Building      720,000        720/1,200        1,000,000             600,000</a:t>
            </a:r>
          </a:p>
          <a:p>
            <a:r>
              <a:rPr lang="en-US" sz="2000"/>
              <a:t>                                         (or 60%)</a:t>
            </a:r>
          </a:p>
          <a:p>
            <a:r>
              <a:rPr lang="en-US" sz="2000"/>
              <a:t>Total        $1,200,000                                                      $1,000,000   </a:t>
            </a: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2438400" y="3505200"/>
            <a:ext cx="5753100" cy="396875"/>
          </a:xfrm>
          <a:prstGeom prst="rect">
            <a:avLst/>
          </a:prstGeom>
          <a:solidFill>
            <a:srgbClr val="FFEBC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(1)                   (2)                    (3)                       (4)</a:t>
            </a:r>
          </a:p>
        </p:txBody>
      </p:sp>
      <p:sp>
        <p:nvSpPr>
          <p:cNvPr id="346119" name="Line 7"/>
          <p:cNvSpPr>
            <a:spLocks noChangeShapeType="1"/>
          </p:cNvSpPr>
          <p:nvPr/>
        </p:nvSpPr>
        <p:spPr bwMode="auto">
          <a:xfrm>
            <a:off x="914400" y="4664075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6120" name="Line 8"/>
          <p:cNvSpPr>
            <a:spLocks noChangeShapeType="1"/>
          </p:cNvSpPr>
          <p:nvPr/>
        </p:nvSpPr>
        <p:spPr bwMode="auto">
          <a:xfrm>
            <a:off x="914400" y="3521075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6121" name="Line 9"/>
          <p:cNvSpPr>
            <a:spLocks noChangeShapeType="1"/>
          </p:cNvSpPr>
          <p:nvPr/>
        </p:nvSpPr>
        <p:spPr bwMode="auto">
          <a:xfrm>
            <a:off x="914400" y="3902075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6122" name="Line 10"/>
          <p:cNvSpPr>
            <a:spLocks noChangeShapeType="1"/>
          </p:cNvSpPr>
          <p:nvPr/>
        </p:nvSpPr>
        <p:spPr bwMode="auto">
          <a:xfrm>
            <a:off x="914400" y="4740275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6123" name="Line 11"/>
          <p:cNvSpPr>
            <a:spLocks noChangeShapeType="1"/>
          </p:cNvSpPr>
          <p:nvPr/>
        </p:nvSpPr>
        <p:spPr bwMode="auto">
          <a:xfrm>
            <a:off x="914400" y="3978275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6124" name="Line 12"/>
          <p:cNvSpPr>
            <a:spLocks noChangeShapeType="1"/>
          </p:cNvSpPr>
          <p:nvPr/>
        </p:nvSpPr>
        <p:spPr bwMode="auto">
          <a:xfrm>
            <a:off x="914400" y="6443663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6126" name="Line 14"/>
          <p:cNvSpPr>
            <a:spLocks noChangeShapeType="1"/>
          </p:cNvSpPr>
          <p:nvPr/>
        </p:nvSpPr>
        <p:spPr bwMode="auto">
          <a:xfrm>
            <a:off x="2057400" y="598646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6127" name="Line 15"/>
          <p:cNvSpPr>
            <a:spLocks noChangeShapeType="1"/>
          </p:cNvSpPr>
          <p:nvPr/>
        </p:nvSpPr>
        <p:spPr bwMode="auto">
          <a:xfrm>
            <a:off x="7010400" y="598646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6128" name="Line 16"/>
          <p:cNvSpPr>
            <a:spLocks noChangeShapeType="1"/>
          </p:cNvSpPr>
          <p:nvPr/>
        </p:nvSpPr>
        <p:spPr bwMode="auto">
          <a:xfrm>
            <a:off x="2057400" y="629126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6129" name="Line 17"/>
          <p:cNvSpPr>
            <a:spLocks noChangeShapeType="1"/>
          </p:cNvSpPr>
          <p:nvPr/>
        </p:nvSpPr>
        <p:spPr bwMode="auto">
          <a:xfrm>
            <a:off x="2057400" y="63388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6130" name="Line 18"/>
          <p:cNvSpPr>
            <a:spLocks noChangeShapeType="1"/>
          </p:cNvSpPr>
          <p:nvPr/>
        </p:nvSpPr>
        <p:spPr bwMode="auto">
          <a:xfrm>
            <a:off x="7010400" y="629126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6131" name="Line 19"/>
          <p:cNvSpPr>
            <a:spLocks noChangeShapeType="1"/>
          </p:cNvSpPr>
          <p:nvPr/>
        </p:nvSpPr>
        <p:spPr bwMode="auto">
          <a:xfrm>
            <a:off x="7010400" y="633888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Depreciation of Buildings </a:t>
            </a:r>
            <a:br>
              <a:rPr lang="en-US"/>
            </a:br>
            <a:r>
              <a:rPr lang="en-US"/>
              <a:t>and Equipment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Depreciation is a system for cost allocation—not valuation</a:t>
            </a:r>
          </a:p>
          <a:p>
            <a:r>
              <a:rPr lang="en-US"/>
              <a:t>Accrual accounting initially capitalizes the cost and then allocates it in the form of depreciation over the periods the asset is used</a:t>
            </a:r>
          </a:p>
          <a:p>
            <a:r>
              <a:rPr lang="en-US"/>
              <a:t>This more effectively matches expenses with the revenues produced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Depreciation of Buildings </a:t>
            </a:r>
            <a:br>
              <a:rPr lang="en-US"/>
            </a:br>
            <a:r>
              <a:rPr lang="en-US"/>
              <a:t>and Equipment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/>
              <a:t>Depreciable value</a:t>
            </a:r>
            <a:r>
              <a:rPr lang="en-US"/>
              <a:t> is the difference between the total acquisition cost and the estimated residual value</a:t>
            </a:r>
          </a:p>
          <a:p>
            <a:r>
              <a:rPr lang="en-US"/>
              <a:t>It is the amount of the acquisition cost to be depreciated or allocated over the total useful life of the asset </a:t>
            </a:r>
          </a:p>
          <a:p>
            <a:r>
              <a:rPr lang="en-US"/>
              <a:t>The </a:t>
            </a:r>
            <a:r>
              <a:rPr lang="en-US" b="1"/>
              <a:t>residual value</a:t>
            </a:r>
            <a:r>
              <a:rPr lang="en-US"/>
              <a:t> is the amount a company expects to receive from sale or disposal of a long-lived asset at the end of its useful life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Depreciation of Buildings </a:t>
            </a:r>
            <a:br>
              <a:rPr lang="en-US"/>
            </a:br>
            <a:r>
              <a:rPr lang="en-US"/>
              <a:t>and Equipment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</a:t>
            </a:r>
            <a:r>
              <a:rPr lang="en-US" b="1"/>
              <a:t>useful life</a:t>
            </a:r>
            <a:r>
              <a:rPr lang="en-US"/>
              <a:t> of an asset is the shorter of the physical life of the asset (before it wears out) or the economic life of the asset (before it becomes obsolete)</a:t>
            </a:r>
          </a:p>
          <a:p>
            <a:pPr>
              <a:lnSpc>
                <a:spcPct val="90000"/>
              </a:lnSpc>
            </a:pPr>
            <a:r>
              <a:rPr lang="en-US"/>
              <a:t>A list of depreciation amounts for each year of an asset’s useful life is a </a:t>
            </a:r>
            <a:r>
              <a:rPr lang="en-US" b="1"/>
              <a:t>depreciation schedule</a:t>
            </a:r>
          </a:p>
          <a:p>
            <a:pPr>
              <a:lnSpc>
                <a:spcPct val="90000"/>
              </a:lnSpc>
            </a:pPr>
            <a:r>
              <a:rPr lang="en-US"/>
              <a:t>The following symbols and amounts are used to compare the various depreciation schedules for a $41,000 delivery truck purchased by Chang Company on January 1, 20X3: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Depreciation of Buildings </a:t>
            </a:r>
            <a:br>
              <a:rPr lang="en-US"/>
            </a:br>
            <a:r>
              <a:rPr lang="en-US"/>
              <a:t>and Equipment</a:t>
            </a:r>
          </a:p>
        </p:txBody>
      </p:sp>
      <p:sp>
        <p:nvSpPr>
          <p:cNvPr id="350212" name="Text Box 4"/>
          <p:cNvSpPr txBox="1">
            <a:spLocks noChangeArrowheads="1"/>
          </p:cNvSpPr>
          <p:nvPr/>
        </p:nvSpPr>
        <p:spPr bwMode="auto">
          <a:xfrm>
            <a:off x="685800" y="1981200"/>
            <a:ext cx="808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Symbols                                           Amounts for Illustration</a:t>
            </a:r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546100" y="2667000"/>
            <a:ext cx="82565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 = total acquisition cost December 31, 20X2          $41,000</a:t>
            </a:r>
          </a:p>
          <a:p>
            <a:r>
              <a:rPr lang="en-US" sz="2400"/>
              <a:t>R = estimated residual value                                     $  1,000</a:t>
            </a:r>
          </a:p>
          <a:p>
            <a:r>
              <a:rPr lang="en-US" sz="2400"/>
              <a:t>n  = estimated useful life (in years or miles)              4 years</a:t>
            </a:r>
          </a:p>
          <a:p>
            <a:r>
              <a:rPr lang="en-US" sz="2400"/>
              <a:t>						       200,000 miles</a:t>
            </a:r>
          </a:p>
          <a:p>
            <a:r>
              <a:rPr lang="en-US" sz="2400"/>
              <a:t>D = amount of depreciation			       Various</a:t>
            </a:r>
          </a:p>
        </p:txBody>
      </p:sp>
      <p:sp>
        <p:nvSpPr>
          <p:cNvPr id="350214" name="Line 6"/>
          <p:cNvSpPr>
            <a:spLocks noChangeShapeType="1"/>
          </p:cNvSpPr>
          <p:nvPr/>
        </p:nvSpPr>
        <p:spPr bwMode="auto">
          <a:xfrm>
            <a:off x="609600" y="25146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0215" name="Line 7"/>
          <p:cNvSpPr>
            <a:spLocks noChangeShapeType="1"/>
          </p:cNvSpPr>
          <p:nvPr/>
        </p:nvSpPr>
        <p:spPr bwMode="auto">
          <a:xfrm>
            <a:off x="609600" y="47244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0216" name="Line 8"/>
          <p:cNvSpPr>
            <a:spLocks noChangeShapeType="1"/>
          </p:cNvSpPr>
          <p:nvPr/>
        </p:nvSpPr>
        <p:spPr bwMode="auto">
          <a:xfrm>
            <a:off x="609600" y="19812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Straight-line Depreciation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/>
              <a:t>Straight-line depreciation</a:t>
            </a:r>
            <a:r>
              <a:rPr lang="en-US"/>
              <a:t> </a:t>
            </a:r>
          </a:p>
          <a:p>
            <a:pPr lvl="1"/>
            <a:r>
              <a:rPr lang="en-US"/>
              <a:t>Spreads the depreciable value evenly over the useful life of an asset</a:t>
            </a:r>
          </a:p>
          <a:p>
            <a:pPr lvl="1"/>
            <a:r>
              <a:rPr lang="en-US"/>
              <a:t>Is by far the most popular method for financial reporting purposes</a:t>
            </a:r>
          </a:p>
          <a:p>
            <a:r>
              <a:rPr lang="en-US"/>
              <a:t>The depreciation expense charged to Chang’s income statement is</a:t>
            </a:r>
          </a:p>
        </p:txBody>
      </p:sp>
      <p:sp>
        <p:nvSpPr>
          <p:cNvPr id="352260" name="Text Box 4"/>
          <p:cNvSpPr txBox="1">
            <a:spLocks noChangeArrowheads="1"/>
          </p:cNvSpPr>
          <p:nvPr/>
        </p:nvSpPr>
        <p:spPr bwMode="auto">
          <a:xfrm>
            <a:off x="825500" y="5241925"/>
            <a:ext cx="7473950" cy="7016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EBC3"/>
                </a:solidFill>
              </a:rPr>
              <a:t>Depreciation expense = (C – R) / n</a:t>
            </a:r>
          </a:p>
          <a:p>
            <a:r>
              <a:rPr lang="en-US" sz="2000">
                <a:solidFill>
                  <a:srgbClr val="FFEBC3"/>
                </a:solidFill>
              </a:rPr>
              <a:t>                                    = ($41,000 – 1,000) / 4 = $10,000 per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Depreciation Based on Units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When physical wear and tear determines the useful life of the asset, depreciation may be based on units of service or units of production instead of units of time (years)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Purpose of Accounting?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b="1" u="sng" dirty="0" smtClean="0"/>
              <a:t>TO FACILITATE DECISION MAKING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Economic/ financial decisions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Help in making Investment and credit decisions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Assess the amount, timing and uncertainty of future cash flows etc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 bldLvl="2" autoUpdateAnimBg="0"/>
    </p:bld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Depreciation Based on Units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Chang’s truck has a useful life of 200,000 miles, so depreciation computed on a mileage basis is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If employees drive the truck 65,000 miles in the first year of use, depreciation expense for that year will be 65,000 x $.20 = $13,000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228600" y="3048000"/>
            <a:ext cx="8662988" cy="10064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EBC3"/>
                </a:solidFill>
              </a:rPr>
              <a:t>Depreciation expense per unit of service = (C - R) / n</a:t>
            </a:r>
          </a:p>
          <a:p>
            <a:r>
              <a:rPr lang="en-US" sz="2000">
                <a:solidFill>
                  <a:srgbClr val="FFEBC3"/>
                </a:solidFill>
              </a:rPr>
              <a:t>                                                                  = (41,000 – 1,000) / 200,000 miles</a:t>
            </a:r>
          </a:p>
          <a:p>
            <a:r>
              <a:rPr lang="en-US" sz="2000">
                <a:solidFill>
                  <a:srgbClr val="FFEBC3"/>
                </a:solidFill>
              </a:rPr>
              <a:t>                                                                  = .20 per mile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Declining-balance Depreciation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The double-declining-balance (DDB) method is an </a:t>
            </a:r>
            <a:r>
              <a:rPr lang="en-US" b="1"/>
              <a:t>accelerated method</a:t>
            </a:r>
          </a:p>
          <a:p>
            <a:r>
              <a:rPr lang="en-US"/>
              <a:t>DDB depreciation is computed as follows</a:t>
            </a:r>
          </a:p>
          <a:p>
            <a:pPr lvl="1"/>
            <a:r>
              <a:rPr lang="en-US"/>
              <a:t>Compute the straight-line rate by dividing 100% by the years of useful life</a:t>
            </a:r>
          </a:p>
          <a:p>
            <a:pPr lvl="1"/>
            <a:r>
              <a:rPr lang="en-US"/>
              <a:t>To compute the depreciation on an asset for any year, ignore the residual value and multiply the asset’s net book value at the beginning of the year by the DDB rate</a:t>
            </a:r>
          </a:p>
          <a:p>
            <a:pPr lvl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Declining-balance Depreciation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The DDB method is applied to Chang Company’s truck as follows:</a:t>
            </a:r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1176338" y="2641600"/>
            <a:ext cx="6764337" cy="10064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EBC3"/>
                </a:solidFill>
              </a:rPr>
              <a:t>DDB rate                       = 2 x (100% / n)</a:t>
            </a:r>
          </a:p>
          <a:p>
            <a:r>
              <a:rPr lang="en-US" sz="2000">
                <a:solidFill>
                  <a:srgbClr val="FFEBC3"/>
                </a:solidFill>
              </a:rPr>
              <a:t>DDB rate, 4-year life     = 2 x (100% / 4) = 50%</a:t>
            </a:r>
          </a:p>
          <a:p>
            <a:r>
              <a:rPr lang="en-US" sz="2000">
                <a:solidFill>
                  <a:srgbClr val="FFEBC3"/>
                </a:solidFill>
              </a:rPr>
              <a:t>DDB depreciation         = DDB rate x Beginning book value</a:t>
            </a:r>
          </a:p>
        </p:txBody>
      </p:sp>
      <p:sp>
        <p:nvSpPr>
          <p:cNvPr id="356357" name="Text Box 5"/>
          <p:cNvSpPr txBox="1">
            <a:spLocks noChangeArrowheads="1"/>
          </p:cNvSpPr>
          <p:nvPr/>
        </p:nvSpPr>
        <p:spPr bwMode="auto">
          <a:xfrm>
            <a:off x="1182688" y="3946525"/>
            <a:ext cx="6742112" cy="25304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EBC3"/>
                </a:solidFill>
              </a:rPr>
              <a:t>For year 1: D = .50 ($41,000)</a:t>
            </a:r>
          </a:p>
          <a:p>
            <a:r>
              <a:rPr lang="en-US" sz="2000">
                <a:solidFill>
                  <a:srgbClr val="FFEBC3"/>
                </a:solidFill>
              </a:rPr>
              <a:t>                      = $20,500</a:t>
            </a:r>
          </a:p>
          <a:p>
            <a:r>
              <a:rPr lang="en-US" sz="2000">
                <a:solidFill>
                  <a:srgbClr val="FFEBC3"/>
                </a:solidFill>
              </a:rPr>
              <a:t>For year 2: D = .50 ($41,000 - $20,500)</a:t>
            </a:r>
          </a:p>
          <a:p>
            <a:r>
              <a:rPr lang="en-US" sz="2000">
                <a:solidFill>
                  <a:srgbClr val="FFEBC3"/>
                </a:solidFill>
              </a:rPr>
              <a:t>                      = $10,250</a:t>
            </a:r>
          </a:p>
          <a:p>
            <a:r>
              <a:rPr lang="en-US" sz="2000">
                <a:solidFill>
                  <a:srgbClr val="FFEBC3"/>
                </a:solidFill>
              </a:rPr>
              <a:t>For year 3: D = .50 ($42,000 - $20,500 - $10,250)</a:t>
            </a:r>
          </a:p>
          <a:p>
            <a:r>
              <a:rPr lang="en-US" sz="2000">
                <a:solidFill>
                  <a:srgbClr val="FFEBC3"/>
                </a:solidFill>
              </a:rPr>
              <a:t>                      = $5,125</a:t>
            </a:r>
          </a:p>
          <a:p>
            <a:r>
              <a:rPr lang="en-US" sz="2000">
                <a:solidFill>
                  <a:srgbClr val="FFEBC3"/>
                </a:solidFill>
              </a:rPr>
              <a:t>For year 4: D = .50 ($41,000 - $20,500 - $10,250 - $5,125)</a:t>
            </a:r>
          </a:p>
          <a:p>
            <a:r>
              <a:rPr lang="en-US" sz="2000">
                <a:solidFill>
                  <a:srgbClr val="FFEBC3"/>
                </a:solidFill>
              </a:rPr>
              <a:t>                      = $2,563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and Choosing </a:t>
            </a:r>
            <a:br>
              <a:rPr lang="en-US"/>
            </a:br>
            <a:r>
              <a:rPr lang="en-US"/>
              <a:t>Depreciation Methods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The next exhibit compares the results of straight-line and DDB depreciation for Chang Company’s truck</a:t>
            </a:r>
          </a:p>
          <a:p>
            <a:r>
              <a:rPr lang="en-US"/>
              <a:t>The DDB method provides $38,438 of total depreciation and does not allocate the full $40,000 depreciable value to expense</a:t>
            </a:r>
          </a:p>
          <a:p>
            <a:r>
              <a:rPr lang="en-US"/>
              <a:t>A pervasive rule: A depreciable asset is never depreciated below its estimated residual value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Comparing and Choosing </a:t>
            </a:r>
            <a:br>
              <a:rPr lang="en-US"/>
            </a:br>
            <a:r>
              <a:rPr lang="en-US"/>
              <a:t>Depreciation Methods</a:t>
            </a:r>
          </a:p>
        </p:txBody>
      </p:sp>
      <p:graphicFrame>
        <p:nvGraphicFramePr>
          <p:cNvPr id="358405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795338" y="1989138"/>
          <a:ext cx="7508875" cy="3716337"/>
        </p:xfrm>
        <a:graphic>
          <a:graphicData uri="http://schemas.openxmlformats.org/presentationml/2006/ole">
            <p:oleObj spid="_x0000_s23554" name="Worksheet" r:id="rId3" imgW="7505576" imgH="3714896" progId="Excel.Sheet.8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Changes in Estimated Useful Life </a:t>
            </a:r>
            <a:br>
              <a:rPr lang="en-US"/>
            </a:br>
            <a:r>
              <a:rPr lang="en-US"/>
              <a:t>or Residual Value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 company estimates the useful life and residual value of an asset at the time of its acquisition</a:t>
            </a:r>
          </a:p>
          <a:p>
            <a:r>
              <a:rPr lang="en-US"/>
              <a:t>If new information becomes known, the company must adopt the new estimate and revise the depreciation schedule</a:t>
            </a:r>
          </a:p>
          <a:p>
            <a:r>
              <a:rPr lang="en-US"/>
              <a:t>Depreciation expense is recomputed for the period in which the estimate is revised and all future periods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Changes in Estimated Useful Life </a:t>
            </a:r>
            <a:br>
              <a:rPr lang="en-US"/>
            </a:br>
            <a:r>
              <a:rPr lang="en-US"/>
              <a:t>or Residual Value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Refer to the previous straight-line depreciation schedule for Chang company’s truck</a:t>
            </a:r>
          </a:p>
          <a:p>
            <a:r>
              <a:rPr lang="en-US"/>
              <a:t>Chang originally estimated a residual value of $1,000 and a useful life of 4 years for the truck</a:t>
            </a:r>
          </a:p>
          <a:p>
            <a:r>
              <a:rPr lang="en-US"/>
              <a:t>Suppose that at the beginning of year 4, Chang determines that it will continue to use the truck for 3 more years rather than 1 more year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Changes in Estimated Useful Life </a:t>
            </a:r>
            <a:br>
              <a:rPr lang="en-US"/>
            </a:br>
            <a:r>
              <a:rPr lang="en-US"/>
              <a:t>or Residual Value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The net book value of the truck at the beginning of year 4 is $11,000</a:t>
            </a:r>
          </a:p>
          <a:p>
            <a:r>
              <a:rPr lang="en-US"/>
              <a:t>Chang must allocate the remaining $10,000 ($11,000 -$1,000) in allowable depreciation over a total of 3 years ($10,000 /3 = $3,333).  The revised depreciation schedule is presented on the next slide: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Changes in Estimated Useful Life </a:t>
            </a:r>
            <a:br>
              <a:rPr lang="en-US"/>
            </a:br>
            <a:r>
              <a:rPr lang="en-US"/>
              <a:t>or Residual Value</a:t>
            </a:r>
          </a:p>
        </p:txBody>
      </p:sp>
      <p:graphicFrame>
        <p:nvGraphicFramePr>
          <p:cNvPr id="364549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2293938" y="2024063"/>
          <a:ext cx="4451350" cy="3332162"/>
        </p:xfrm>
        <a:graphic>
          <a:graphicData uri="http://schemas.openxmlformats.org/presentationml/2006/ole">
            <p:oleObj spid="_x0000_s24578" name="Worksheet" r:id="rId3" imgW="4581663" imgH="3429135" progId="Excel.Sheet.8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Depreciation and Cash Flow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Depreciation</a:t>
            </a:r>
          </a:p>
          <a:p>
            <a:pPr lvl="1"/>
            <a:r>
              <a:rPr lang="en-US"/>
              <a:t>Does not generate cash</a:t>
            </a:r>
          </a:p>
          <a:p>
            <a:pPr lvl="1"/>
            <a:r>
              <a:rPr lang="en-US"/>
              <a:t>Allocates the original cost of an asset to the periods of use</a:t>
            </a:r>
          </a:p>
          <a:p>
            <a:pPr lvl="1"/>
            <a:r>
              <a:rPr lang="en-US"/>
              <a:t>Is a deductible noncash expense for income tax purposes</a:t>
            </a:r>
          </a:p>
          <a:p>
            <a:r>
              <a:rPr lang="en-US"/>
              <a:t>Higher tax depreciation results in lower taxable income and lower taxes, keeping more cash in the business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Stakeholders/Users of Financial Statements</a:t>
            </a:r>
          </a:p>
        </p:txBody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6576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b="1" u="sng" dirty="0" smtClean="0"/>
              <a:t>PRIMARY STAKEHOLDERS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u="sng" dirty="0" smtClean="0">
                <a:solidFill>
                  <a:srgbClr val="00B0F0"/>
                </a:solidFill>
              </a:rPr>
              <a:t>INVESTORS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Profit-----current financial statements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Past performance------ past f/s + comparison with the industry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Security of their investment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Financial position----------cash or dividend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2" autoUpdateAnimBg="0"/>
    </p:bld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Expenditures After Acquisition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Repairs and maintenance are treated as expenses of the current period </a:t>
            </a:r>
          </a:p>
          <a:p>
            <a:pPr lvl="1"/>
            <a:r>
              <a:rPr lang="en-US" b="1"/>
              <a:t>Repairs</a:t>
            </a:r>
            <a:r>
              <a:rPr lang="en-US"/>
              <a:t> include the costs of breakdowns, accidents, or damage</a:t>
            </a:r>
          </a:p>
          <a:p>
            <a:pPr lvl="1"/>
            <a:r>
              <a:rPr lang="en-US" b="1"/>
              <a:t>Maintenance</a:t>
            </a:r>
            <a:r>
              <a:rPr lang="en-US"/>
              <a:t> includes the routine costs of oiling, polishing, painting, and adjusting</a:t>
            </a:r>
          </a:p>
          <a:p>
            <a:r>
              <a:rPr lang="en-US"/>
              <a:t>Improvements are capitalized as assets</a:t>
            </a:r>
          </a:p>
          <a:p>
            <a:pPr lvl="1"/>
            <a:r>
              <a:rPr lang="en-US" b="1"/>
              <a:t>Improvements</a:t>
            </a:r>
            <a:r>
              <a:rPr lang="en-US"/>
              <a:t> are expenditures that increase the future benefits provided by a fixed asset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Gains and Losses on Sales </a:t>
            </a:r>
            <a:br>
              <a:rPr lang="en-US"/>
            </a:br>
            <a:r>
              <a:rPr lang="en-US"/>
              <a:t>of Tangible Assets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/>
              <a:t>When a tangible asset is sold, a gain or loss occurs when there is a difference between the cash received and the net book value of the asset</a:t>
            </a:r>
          </a:p>
          <a:p>
            <a:pPr lvl="1"/>
            <a:r>
              <a:rPr lang="en-US"/>
              <a:t>Cash received &gt; book value = gain</a:t>
            </a:r>
          </a:p>
          <a:p>
            <a:pPr lvl="1"/>
            <a:r>
              <a:rPr lang="en-US"/>
              <a:t>Cash received &lt; book value = loss</a:t>
            </a:r>
          </a:p>
          <a:p>
            <a:r>
              <a:rPr lang="en-US"/>
              <a:t>The disposal requires the removal of the asset’s book value, which appears to two accounts:</a:t>
            </a:r>
          </a:p>
          <a:p>
            <a:pPr lvl="1"/>
            <a:r>
              <a:rPr lang="en-US"/>
              <a:t>Equipment</a:t>
            </a:r>
          </a:p>
          <a:p>
            <a:pPr lvl="1"/>
            <a:r>
              <a:rPr lang="en-US"/>
              <a:t>Accumulated Depreciation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Gains and Losses on Sales </a:t>
            </a:r>
            <a:br>
              <a:rPr lang="en-US"/>
            </a:br>
            <a:r>
              <a:rPr lang="en-US"/>
              <a:t>of Tangible Assets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r>
              <a:rPr lang="en-US"/>
              <a:t>Suppose equipment with an original cost of $41,000 and accumulated depreciation of $20,000 is sold for $27,000 cash</a:t>
            </a:r>
          </a:p>
          <a:p>
            <a:r>
              <a:rPr lang="en-US"/>
              <a:t>The journal entry for the disposal would be:</a:t>
            </a:r>
          </a:p>
          <a:p>
            <a:endParaRPr lang="en-US"/>
          </a:p>
        </p:txBody>
      </p:sp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1371600" y="4191000"/>
            <a:ext cx="6108700" cy="15525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EBC3"/>
                </a:solidFill>
              </a:rPr>
              <a:t>Cash                                    27,000          </a:t>
            </a:r>
          </a:p>
          <a:p>
            <a:r>
              <a:rPr lang="en-US" sz="2400">
                <a:solidFill>
                  <a:srgbClr val="FFEBC3"/>
                </a:solidFill>
              </a:rPr>
              <a:t>Accumulated depreciation   20,000</a:t>
            </a:r>
          </a:p>
          <a:p>
            <a:r>
              <a:rPr lang="en-US" sz="2400">
                <a:solidFill>
                  <a:srgbClr val="FFEBC3"/>
                </a:solidFill>
              </a:rPr>
              <a:t>     	Equipment                               41,000</a:t>
            </a:r>
          </a:p>
          <a:p>
            <a:r>
              <a:rPr lang="en-US" sz="2400">
                <a:solidFill>
                  <a:srgbClr val="FFEBC3"/>
                </a:solidFill>
              </a:rPr>
              <a:t>	Gain				       6,000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Income Statement Presentation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Companies usually include gains and losses as part of “other income” or “other expense”</a:t>
            </a:r>
          </a:p>
          <a:p>
            <a:pPr lvl="1"/>
            <a:r>
              <a:rPr lang="en-US"/>
              <a:t>Some companies list “other income” with sales revenue at the top of the income statement</a:t>
            </a:r>
          </a:p>
          <a:p>
            <a:pPr lvl="1"/>
            <a:r>
              <a:rPr lang="en-US"/>
              <a:t>Other companies report it after operating income—viewing it as not being a part of central operations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Asset Sales and the </a:t>
            </a:r>
            <a:br>
              <a:rPr lang="en-US"/>
            </a:br>
            <a:r>
              <a:rPr lang="en-US"/>
              <a:t>Statement of Cash Flows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Sales of fixed assets are </a:t>
            </a:r>
            <a:r>
              <a:rPr lang="en-US" b="1"/>
              <a:t>investing activities</a:t>
            </a:r>
            <a:r>
              <a:rPr lang="en-US"/>
              <a:t> on the statement of cash flows</a:t>
            </a:r>
          </a:p>
          <a:p>
            <a:r>
              <a:rPr lang="en-US"/>
              <a:t>Indirect method</a:t>
            </a:r>
          </a:p>
          <a:p>
            <a:pPr lvl="1"/>
            <a:r>
              <a:rPr lang="en-US"/>
              <a:t>Net income includes gains and losses, which do not affect cash flows</a:t>
            </a:r>
          </a:p>
          <a:p>
            <a:pPr lvl="1"/>
            <a:r>
              <a:rPr lang="en-US"/>
              <a:t>Gains are subtracted and losses are added to net income in the operating section</a:t>
            </a:r>
          </a:p>
          <a:p>
            <a:r>
              <a:rPr lang="en-US"/>
              <a:t>Direct method</a:t>
            </a:r>
          </a:p>
          <a:p>
            <a:pPr lvl="1"/>
            <a:r>
              <a:rPr lang="en-US"/>
              <a:t>Gains and losses are ignored</a:t>
            </a:r>
          </a:p>
          <a:p>
            <a:pPr lvl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Impairment of Tangible Assets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r>
              <a:rPr lang="en-US"/>
              <a:t>An asset is considered to be </a:t>
            </a:r>
            <a:r>
              <a:rPr lang="en-US" b="1"/>
              <a:t>impaired</a:t>
            </a:r>
            <a:r>
              <a:rPr lang="en-US"/>
              <a:t> when it ceases to have economic value as large as the book value</a:t>
            </a:r>
          </a:p>
          <a:p>
            <a:r>
              <a:rPr lang="en-US"/>
              <a:t>Impairment of assets held for use:</a:t>
            </a:r>
          </a:p>
          <a:p>
            <a:pPr lvl="1"/>
            <a:r>
              <a:rPr lang="en-US"/>
              <a:t>Step 1: Recoverability test—if undiscounted expected cash flow &lt; book value, impairment exists</a:t>
            </a:r>
          </a:p>
          <a:p>
            <a:pPr lvl="1"/>
            <a:r>
              <a:rPr lang="en-US"/>
              <a:t>Step 2: Impairment loss = book value – fair value</a:t>
            </a:r>
          </a:p>
          <a:p>
            <a:r>
              <a:rPr lang="en-US"/>
              <a:t>The entry to record the impairment loss is:</a:t>
            </a:r>
          </a:p>
        </p:txBody>
      </p:sp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1949450" y="5578475"/>
            <a:ext cx="5213350" cy="82232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EBC3"/>
                </a:solidFill>
              </a:rPr>
              <a:t>Loss on impairment                 xxx</a:t>
            </a:r>
          </a:p>
          <a:p>
            <a:r>
              <a:rPr lang="en-US" sz="2400">
                <a:solidFill>
                  <a:srgbClr val="FFEBC3"/>
                </a:solidFill>
              </a:rPr>
              <a:t>     Accumulated depreciation	xxx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Impairment of Tangible Assets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r>
              <a:rPr lang="en-US"/>
              <a:t>Impairment of assets to be disposed of:</a:t>
            </a:r>
          </a:p>
          <a:p>
            <a:pPr lvl="1"/>
            <a:r>
              <a:rPr lang="en-US"/>
              <a:t>Step 1: Recoverability test—if undiscounted expected cash flow &lt; book value, impairment exists</a:t>
            </a:r>
          </a:p>
          <a:p>
            <a:pPr lvl="1"/>
            <a:r>
              <a:rPr lang="en-US"/>
              <a:t>Step 2: Impairment loss = book value – (fair value less the cost to sell)</a:t>
            </a:r>
          </a:p>
          <a:p>
            <a:r>
              <a:rPr lang="en-US"/>
              <a:t>Assets held for resale can be written up following an impairment loss only to the net book value at the time of the impairment</a:t>
            </a:r>
          </a:p>
          <a:p>
            <a:pPr lvl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Intangible Assets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33400" indent="-533400"/>
            <a:r>
              <a:rPr lang="en-US" b="1"/>
              <a:t>Intangible assets</a:t>
            </a:r>
            <a:r>
              <a:rPr lang="en-US"/>
              <a:t> are those assets not physical in nature but instead are rights or claims to expected benefits that are often from contract rights</a:t>
            </a:r>
          </a:p>
          <a:p>
            <a:pPr marL="533400" indent="-533400"/>
            <a:r>
              <a:rPr lang="en-US"/>
              <a:t>Accounting for intangible assets depends on two factors:</a:t>
            </a:r>
          </a:p>
          <a:p>
            <a:pPr marL="914400" lvl="1" indent="-457200">
              <a:buFontTx/>
              <a:buAutoNum type="arabicPeriod"/>
            </a:pPr>
            <a:r>
              <a:rPr lang="en-US"/>
              <a:t>Whether the asset is acquired externally or developed internally</a:t>
            </a:r>
          </a:p>
          <a:p>
            <a:pPr marL="914400" lvl="1" indent="-457200">
              <a:buFontTx/>
              <a:buAutoNum type="arabicPeriod"/>
            </a:pPr>
            <a:r>
              <a:rPr lang="en-US"/>
              <a:t>Whether the asset has a finite or infinite life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Intangible Assets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/>
              <a:t>Externally acquired vs. internally developed:</a:t>
            </a:r>
          </a:p>
          <a:p>
            <a:pPr marL="914400" lvl="1" indent="-457200">
              <a:lnSpc>
                <a:spcPct val="90000"/>
              </a:lnSpc>
            </a:pPr>
            <a:r>
              <a:rPr lang="en-US"/>
              <a:t>A company’s balance sheet lists an intangible asset only if the company purchased the rights to the asset from an external party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/>
              <a:t>Example: Patent costs are capitalized as assets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/>
              <a:t>Internally developed R&amp;D costs (that may lead to patents) are expensed</a:t>
            </a:r>
          </a:p>
          <a:p>
            <a:pPr marL="914400" lvl="1" indent="-457200">
              <a:lnSpc>
                <a:spcPct val="90000"/>
              </a:lnSpc>
            </a:pPr>
            <a:r>
              <a:rPr lang="en-US"/>
              <a:t>R&amp;D for computer software companies 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/>
              <a:t>Is expensed up to the time of technological feasibility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/>
              <a:t>Thereafter, it is capitalized</a:t>
            </a:r>
          </a:p>
          <a:p>
            <a:pPr marL="914400" lvl="1" indent="-457200">
              <a:lnSpc>
                <a:spcPct val="90000"/>
              </a:lnSpc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Intangible Assets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33400" indent="-533400"/>
            <a:r>
              <a:rPr lang="en-US"/>
              <a:t>Finite lives vs. infinite lives:</a:t>
            </a:r>
          </a:p>
          <a:p>
            <a:pPr marL="914400" lvl="1" indent="-457200"/>
            <a:r>
              <a:rPr lang="en-US"/>
              <a:t>The costs of intangible assets with </a:t>
            </a:r>
            <a:r>
              <a:rPr lang="en-US" b="1"/>
              <a:t>finite lives</a:t>
            </a:r>
            <a:r>
              <a:rPr lang="en-US"/>
              <a:t> are amortized over their useful lives</a:t>
            </a:r>
          </a:p>
          <a:p>
            <a:pPr marL="1371600" lvl="2" indent="-457200"/>
            <a:r>
              <a:rPr lang="en-US"/>
              <a:t>The useful life is the shorter of its economic useful life or its legal life, if any</a:t>
            </a:r>
          </a:p>
          <a:p>
            <a:pPr marL="914400" lvl="1" indent="-457200"/>
            <a:r>
              <a:rPr lang="en-US"/>
              <a:t>Companies do not amortize intangible assets deemed to have </a:t>
            </a:r>
            <a:r>
              <a:rPr lang="en-US" b="1"/>
              <a:t>infinite lives</a:t>
            </a:r>
          </a:p>
          <a:p>
            <a:pPr marL="1371600" lvl="2" indent="-457200"/>
            <a:r>
              <a:rPr lang="en-US"/>
              <a:t>They are subject to a periodic asset impairment test</a:t>
            </a:r>
          </a:p>
          <a:p>
            <a:pPr marL="914400" lvl="1" indent="-45720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Stakeholders/Users of Financial Statements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u="sng" dirty="0" smtClean="0">
                <a:solidFill>
                  <a:srgbClr val="00B0F0"/>
                </a:solidFill>
              </a:rPr>
              <a:t>CREDITORS/SUPPLIERS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Repaying capability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Future business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bldLvl="2" autoUpdateAnimBg="0"/>
    </p:bld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Intangible Assets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Patents</a:t>
            </a:r>
            <a:r>
              <a:rPr lang="en-US"/>
              <a:t> are grants by the federal government to the inventor of a product or process, bestowing the exclusive right to produce and sell a given product , or use a process for up to 20 years</a:t>
            </a:r>
          </a:p>
          <a:p>
            <a:pPr>
              <a:lnSpc>
                <a:spcPct val="90000"/>
              </a:lnSpc>
            </a:pPr>
            <a:r>
              <a:rPr lang="en-US" b="1"/>
              <a:t>Copyrights</a:t>
            </a:r>
            <a:r>
              <a:rPr lang="en-US"/>
              <a:t> are exclusive rights to reproduce and sell a book, musical composition, film, or similar creative item for the life of the creator plus 70 years</a:t>
            </a:r>
          </a:p>
          <a:p>
            <a:pPr>
              <a:lnSpc>
                <a:spcPct val="90000"/>
              </a:lnSpc>
            </a:pPr>
            <a:r>
              <a:rPr lang="en-US" b="1"/>
              <a:t>Trademarks</a:t>
            </a:r>
            <a:r>
              <a:rPr lang="en-US"/>
              <a:t> are distinctive identifications of a manufactured product or a service, taking the form of a name, sign, slogan, logo, or emblem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Intangible Assets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b="1"/>
              <a:t>Franchises and licenses </a:t>
            </a:r>
            <a:r>
              <a:rPr lang="en-US"/>
              <a:t>are legal contracts that grant the buyer the right to sell a product or service in accordance with specified conditions</a:t>
            </a:r>
          </a:p>
          <a:p>
            <a:r>
              <a:rPr lang="en-US"/>
              <a:t>A </a:t>
            </a:r>
            <a:r>
              <a:rPr lang="en-US" b="1"/>
              <a:t>leasehold</a:t>
            </a:r>
            <a:r>
              <a:rPr lang="en-US"/>
              <a:t> is the right to use a fixed asset for a specified period of time beyond one year</a:t>
            </a:r>
          </a:p>
          <a:p>
            <a:r>
              <a:rPr lang="en-US" b="1"/>
              <a:t>Leasehold improvements</a:t>
            </a:r>
            <a:r>
              <a:rPr lang="en-US"/>
              <a:t> occur when a lessee spends money to improve leased property</a:t>
            </a:r>
          </a:p>
          <a:p>
            <a:pPr lvl="1"/>
            <a:r>
              <a:rPr lang="en-US"/>
              <a:t>Improvements become a part of the leased property</a:t>
            </a:r>
          </a:p>
          <a:p>
            <a:pPr lvl="1"/>
            <a:r>
              <a:rPr lang="en-US"/>
              <a:t>Leasehold improvements are classified as fixed assets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Impairment of Intangible Assets </a:t>
            </a:r>
            <a:br>
              <a:rPr lang="en-US"/>
            </a:br>
            <a:r>
              <a:rPr lang="en-US"/>
              <a:t>Other than Goodwill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Finite life intangibles are amortized over their useful life</a:t>
            </a:r>
          </a:p>
          <a:p>
            <a:r>
              <a:rPr lang="en-US"/>
              <a:t>Indefinite life intangibles other than goodwill are subject to impairment testing</a:t>
            </a:r>
          </a:p>
          <a:p>
            <a:pPr lvl="1"/>
            <a:r>
              <a:rPr lang="en-US"/>
              <a:t>No recoverability test is required</a:t>
            </a:r>
          </a:p>
          <a:p>
            <a:pPr lvl="1"/>
            <a:r>
              <a:rPr lang="en-US"/>
              <a:t>Impairment loss = book value - fair value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Goodwill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/>
              <a:t>Goodwill </a:t>
            </a:r>
          </a:p>
          <a:p>
            <a:pPr lvl="1"/>
            <a:r>
              <a:rPr lang="en-US"/>
              <a:t>Arises when one company buys another company</a:t>
            </a:r>
          </a:p>
          <a:p>
            <a:pPr lvl="1"/>
            <a:r>
              <a:rPr lang="en-US"/>
              <a:t>Is the excess of the cost of the acquired company over the sum of the fair market value of its identifiable individual assets less the liabilities</a:t>
            </a:r>
          </a:p>
          <a:p>
            <a:r>
              <a:rPr lang="en-US"/>
              <a:t>If fair value &lt; book value, an impairment loss is recognized</a:t>
            </a:r>
          </a:p>
          <a:p>
            <a:r>
              <a:rPr lang="en-US"/>
              <a:t>Goodwill is discussed in more detail in Chapter 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Depletion of Natural Resources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/>
              <a:t>Natural resources</a:t>
            </a:r>
            <a:r>
              <a:rPr lang="en-US"/>
              <a:t> are fixed assets such as minerals, oil, and timber (wasting assets)</a:t>
            </a:r>
          </a:p>
          <a:p>
            <a:r>
              <a:rPr lang="en-US" b="1"/>
              <a:t>Depletion</a:t>
            </a:r>
            <a:r>
              <a:rPr lang="en-US"/>
              <a:t> is the allocation of the acquisition cost of natural resources</a:t>
            </a:r>
          </a:p>
          <a:p>
            <a:pPr lvl="1"/>
            <a:r>
              <a:rPr lang="en-US"/>
              <a:t>Depletion is measured on a units-of-production basis</a:t>
            </a:r>
          </a:p>
          <a:p>
            <a:pPr lvl="1"/>
            <a:r>
              <a:rPr lang="en-US"/>
              <a:t>Annual depletion may be a direct reduction of the asset, or accumulated in a separate contra account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Stakeholders/Users of Financial Statements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en-US" b="1" u="sng" dirty="0" smtClean="0"/>
              <a:t>SECONDARY STAKEHOLDERS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u="sng" dirty="0" smtClean="0">
                <a:solidFill>
                  <a:srgbClr val="00B0F0"/>
                </a:solidFill>
              </a:rPr>
              <a:t>CUSTOMERS/DEBTORS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Quality of product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Fulfilling warranty obligations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Going concern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Business with the company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Stakeholders/Users of Financial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u="sng" dirty="0" smtClean="0">
                <a:solidFill>
                  <a:srgbClr val="00B0F0"/>
                </a:solidFill>
              </a:rPr>
              <a:t>EMPLOYEES/ TRADE UNIONS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Pay raise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Employment security</a:t>
            </a:r>
          </a:p>
          <a:p>
            <a:pPr>
              <a:buFont typeface="Wingdings" pitchFamily="2" charset="2"/>
              <a:buChar char="q"/>
            </a:pPr>
            <a:r>
              <a:rPr lang="en-US" u="sng" dirty="0" smtClean="0">
                <a:solidFill>
                  <a:srgbClr val="00B0F0"/>
                </a:solidFill>
              </a:rPr>
              <a:t>GOVERNMENT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Economy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Number of businesses in the industry---their performance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Investment incentives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Tax authorities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Stakeholders/Users of Financial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u="sng" dirty="0" smtClean="0">
                <a:solidFill>
                  <a:srgbClr val="00B0F0"/>
                </a:solidFill>
              </a:rPr>
              <a:t>PUBLIC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Local communities----employment---public participation programs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Local environment----environment friendly---Corporate Social Responsibility (CSR)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rgbClr val="993300"/>
                </a:solidFill>
              </a:rPr>
              <a:t>IDENTIFY THE ABOVE STAKEHOLDERS AS INTERNAL AND EXTERNAL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BUSINESS?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6174" y="1600200"/>
            <a:ext cx="2257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600200"/>
            <a:ext cx="228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600200"/>
            <a:ext cx="2667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TEACHING-LEARNING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7200" b="1" dirty="0" smtClean="0">
                <a:solidFill>
                  <a:srgbClr val="C00000"/>
                </a:solidFill>
              </a:rPr>
              <a:t>LEARNING BY DOING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algn="ctr"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CONCEPT + PRACTICE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BUSINESS?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1600200"/>
            <a:ext cx="2143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600200"/>
            <a:ext cx="24669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600200"/>
            <a:ext cx="228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25336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33400"/>
            <a:ext cx="2590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533400"/>
            <a:ext cx="2209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BUSINESS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i="1" u="sng" dirty="0" smtClean="0">
                <a:solidFill>
                  <a:srgbClr val="7030A0"/>
                </a:solidFill>
              </a:rPr>
              <a:t>LINKAGE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24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4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4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F0"/>
                </a:solidFill>
              </a:rPr>
              <a:t>ENHANCE YOUR PREVIOUS KNOWLEDGE ABOUT BUSINESS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C00000"/>
                </a:solidFill>
              </a:rPr>
              <a:t>YOU WILL BE ABLE TO DIFFERENTIATE B/W FUNDAMENTAL TYPES OF BUSINESS IN THE INDUSTRY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</p:txBody>
      </p:sp>
      <p:pic>
        <p:nvPicPr>
          <p:cNvPr id="5" name="Picture 2" descr="http://t2.gstatic.com/images?q=tbn:ANd9GcQdGVSqr6ZUjvVczRsmTsYzzrFj8O_YD2UV68u-e2j3GZRcPwY&amp;t=1&amp;usg=__1t6pInTTNglk-2bfFsWscBgHCmQ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133600"/>
            <a:ext cx="2466975" cy="184785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i="1" u="sng" dirty="0" smtClean="0">
                <a:solidFill>
                  <a:srgbClr val="7030A0"/>
                </a:solidFill>
              </a:rPr>
              <a:t/>
            </a:r>
            <a:br>
              <a:rPr lang="en-US" i="1" u="sng" dirty="0" smtClean="0">
                <a:solidFill>
                  <a:srgbClr val="7030A0"/>
                </a:solidFill>
              </a:rPr>
            </a:br>
            <a:r>
              <a:rPr lang="en-US" i="1" u="sng" dirty="0" smtClean="0">
                <a:solidFill>
                  <a:srgbClr val="7030A0"/>
                </a:solidFill>
              </a:rPr>
              <a:t>OUTCOME of THIS SESSION</a:t>
            </a:r>
            <a:br>
              <a:rPr lang="en-US" i="1" u="sng" dirty="0" smtClean="0">
                <a:solidFill>
                  <a:srgbClr val="7030A0"/>
                </a:solidFill>
              </a:rPr>
            </a:b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z="6600" dirty="0" smtClean="0">
                <a:solidFill>
                  <a:srgbClr val="FF0000"/>
                </a:solidFill>
              </a:rPr>
              <a:t>Differentiate b/w Fundamental types of business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BUSINESS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b="1" dirty="0" smtClean="0"/>
              <a:t>STRUCTURE OF THIS SESSION</a:t>
            </a:r>
          </a:p>
          <a:p>
            <a:pPr algn="ctr" eaLnBrk="1" hangingPunct="1">
              <a:buFontTx/>
              <a:buNone/>
            </a:pPr>
            <a:r>
              <a:rPr lang="en-US" b="1" dirty="0" smtClean="0"/>
              <a:t>50:50</a:t>
            </a:r>
          </a:p>
          <a:p>
            <a:pPr algn="ctr" eaLnBrk="1" hangingPunct="1"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B0F0"/>
                </a:solidFill>
              </a:rPr>
              <a:t>Active participation is sought</a:t>
            </a:r>
          </a:p>
          <a:p>
            <a:pPr algn="ctr" eaLnBrk="1" hangingPunct="1">
              <a:buFontTx/>
              <a:buNone/>
            </a:pPr>
            <a:r>
              <a:rPr lang="en-US" b="1" u="sng" dirty="0" smtClean="0"/>
              <a:t>PARTICIPATION MEANS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Contributing innovative and effective ideas towards the current topic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Answering various questions 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Following the mentor’s instructions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TYPES OF BUSINESS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dirty="0" smtClean="0"/>
              <a:t>WIIFM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THIS SESSION WILL HELP YOU TO DIFFERENTIATE B/W FUNDAMENTAL TYPES OF BUSINESS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581400"/>
            <a:ext cx="22574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581400"/>
            <a:ext cx="228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581400"/>
            <a:ext cx="220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BUSINESSES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676400"/>
            <a:ext cx="25146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SOLE PROPRIETORSHIP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1676400"/>
            <a:ext cx="2514600" cy="677108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365760" bIns="0" rtlCol="0" anchor="t" anchorCtr="1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PARTNERSHIP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0" y="1676400"/>
            <a:ext cx="25146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0" bIns="91440" rtlCol="0" anchor="t" anchorCtr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CORPORATION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743200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Simple to start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18335" y="2743200"/>
            <a:ext cx="3034805" cy="446276"/>
          </a:xfrm>
          <a:prstGeom prst="rect">
            <a:avLst/>
          </a:prstGeom>
          <a:noFill/>
        </p:spPr>
        <p:txBody>
          <a:bodyPr wrap="none" bIns="91440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Little complex than S.P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53200" y="2743200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More complex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3276600"/>
            <a:ext cx="2866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All in one- sole owner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28093" y="3276600"/>
            <a:ext cx="2464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BoDs, Managers, </a:t>
            </a:r>
          </a:p>
          <a:p>
            <a:r>
              <a:rPr lang="en-US" dirty="0" smtClean="0"/>
              <a:t>shareholders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18335" y="3276600"/>
            <a:ext cx="2480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Everything shared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3886200"/>
            <a:ext cx="2877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Lack of capital- small </a:t>
            </a:r>
          </a:p>
          <a:p>
            <a:r>
              <a:rPr lang="en-US" dirty="0" smtClean="0"/>
              <a:t>    is O.K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3886200"/>
            <a:ext cx="220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Larger than S.P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53200" y="3962400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Largest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9600" y="4572000"/>
            <a:ext cx="232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Unlimited liability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00418" y="4572000"/>
            <a:ext cx="2824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Limited liability- LLPs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553200" y="4572000"/>
            <a:ext cx="208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Limited liability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" y="5086290"/>
            <a:ext cx="2922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Continuity of business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05200" y="5083314"/>
            <a:ext cx="3179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Depends on Partnership</a:t>
            </a:r>
          </a:p>
          <a:p>
            <a:r>
              <a:rPr lang="en-US" dirty="0" smtClean="0"/>
              <a:t>Deed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553200" y="5086290"/>
            <a:ext cx="146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No Effect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23181" y="5772090"/>
            <a:ext cx="2882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Transfer of ownership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505200" y="5772090"/>
            <a:ext cx="165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Procedural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53200" y="5772090"/>
            <a:ext cx="1539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Very easy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http://t0.gstatic.com/images?q=tbn:ANd9GcRVbqrCilfQo-HRM5Nz06sa_mc3_pl1TEk7lb5F1eQUAdughVE&amp;t=1&amp;usg=__oaHWPRo4-eOXw07PaOQaSVJMbUw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4958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t3.gstatic.com/images?q=tbn:ANd9GcRoCWrOd_zpr7EpYg9O8wiQyK3LJgqaRMi2t9glX46MjjNFc6k&amp;t=1&amp;usg=__8GuH1fvfR2iMXZmOS0rMQbj6M1I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4958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BUSINESS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i="1" u="sng" dirty="0" smtClean="0">
                <a:solidFill>
                  <a:srgbClr val="7030A0"/>
                </a:solidFill>
              </a:rPr>
              <a:t>LINKAGE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B0F0"/>
                </a:solidFill>
              </a:rPr>
              <a:t>ENHANCE YOUR PREVIOUS KNOWLEDGE ABOUT FINANCIAL STATEMENTS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</a:rPr>
              <a:t>YOU WILL BE ABLE TO PREPARE BALANCE SHEET OF ANY BUSINESS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</p:txBody>
      </p:sp>
      <p:pic>
        <p:nvPicPr>
          <p:cNvPr id="5" name="Picture 2" descr="http://t2.gstatic.com/images?q=tbn:ANd9GcQdGVSqr6ZUjvVczRsmTsYzzrFj8O_YD2UV68u-e2j3GZRcPwY&amp;t=1&amp;usg=__1t6pInTTNglk-2bfFsWscBgHCmQ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133600"/>
            <a:ext cx="2466975" cy="184785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LEARNING BY DOING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CONCEPT = UNDERSTANDING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667000"/>
            <a:ext cx="7943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i="1" u="sng" dirty="0" smtClean="0">
                <a:solidFill>
                  <a:srgbClr val="7030A0"/>
                </a:solidFill>
              </a:rPr>
              <a:t/>
            </a:r>
            <a:br>
              <a:rPr lang="en-US" i="1" u="sng" dirty="0" smtClean="0">
                <a:solidFill>
                  <a:srgbClr val="7030A0"/>
                </a:solidFill>
              </a:rPr>
            </a:br>
            <a:r>
              <a:rPr lang="en-US" i="1" u="sng" dirty="0" smtClean="0">
                <a:solidFill>
                  <a:srgbClr val="7030A0"/>
                </a:solidFill>
              </a:rPr>
              <a:t>OUTCOME of THIS SESSION</a:t>
            </a:r>
            <a:br>
              <a:rPr lang="en-US" i="1" u="sng" dirty="0" smtClean="0">
                <a:solidFill>
                  <a:srgbClr val="7030A0"/>
                </a:solidFill>
              </a:rPr>
            </a:b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z="6600" dirty="0" smtClean="0">
                <a:solidFill>
                  <a:srgbClr val="FF0000"/>
                </a:solidFill>
              </a:rPr>
              <a:t>What is Balance Sheet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6600" dirty="0" smtClean="0">
                <a:solidFill>
                  <a:srgbClr val="FF0000"/>
                </a:solidFill>
              </a:rPr>
              <a:t>Elements of Balance Sheet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BUSINESS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b="1" dirty="0" smtClean="0"/>
              <a:t>STRUCTURE OF THIS SESSION</a:t>
            </a:r>
          </a:p>
          <a:p>
            <a:pPr algn="ctr" eaLnBrk="1" hangingPunct="1">
              <a:buFontTx/>
              <a:buNone/>
            </a:pPr>
            <a:r>
              <a:rPr lang="en-US" b="1" dirty="0" smtClean="0"/>
              <a:t>50:50</a:t>
            </a:r>
          </a:p>
          <a:p>
            <a:pPr algn="ctr" eaLnBrk="1" hangingPunct="1"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B0F0"/>
                </a:solidFill>
              </a:rPr>
              <a:t>Active participation is sought</a:t>
            </a:r>
          </a:p>
          <a:p>
            <a:pPr algn="ctr" eaLnBrk="1" hangingPunct="1">
              <a:buFontTx/>
              <a:buNone/>
            </a:pPr>
            <a:r>
              <a:rPr lang="en-US" b="1" u="sng" dirty="0" smtClean="0"/>
              <a:t>PARTICIPATION MEANS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Contributing innovative and effective ideas towards the current topic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Answering various questions 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Following the mentor’s instructions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BALANCE SHEET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dirty="0" smtClean="0"/>
              <a:t>WIIFM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THIS SESSION WILL HELP YOU TO OBTAIN BASIC UNDERSTANDING OF BALANCE SHEET</a:t>
            </a:r>
          </a:p>
        </p:txBody>
      </p:sp>
      <p:pic>
        <p:nvPicPr>
          <p:cNvPr id="12290" name="Picture 2" descr="http://t2.gstatic.com/images?q=tbn:ANd9GcQ_nsJO60agh3hRrGyXpJlnBcV-x7vmNBp9t7ygd43jMEqCUso&amp;t=1&amp;usg=__uhM3pbnWdpIbNhMYdqsnrKWhskQ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505200"/>
            <a:ext cx="4038600" cy="29718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BALANCE SHEET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US" b="1" dirty="0" smtClean="0"/>
              <a:t>BALANCE SHEET </a:t>
            </a:r>
            <a:r>
              <a:rPr lang="en-US" u="sng" dirty="0" smtClean="0">
                <a:solidFill>
                  <a:srgbClr val="FF0000"/>
                </a:solidFill>
              </a:rPr>
              <a:t>(also called the Statement of Financial Position) </a:t>
            </a:r>
            <a:r>
              <a:rPr lang="en-US" dirty="0" smtClean="0"/>
              <a:t>shows the financial status of a company at a particular instant in time</a:t>
            </a:r>
          </a:p>
          <a:p>
            <a:pPr eaLnBrk="1" hangingPunct="1">
              <a:buNone/>
            </a:pPr>
            <a:endParaRPr lang="en-US" u="sng" dirty="0" smtClean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2766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ELEMENTS OF BALANCE SHEET: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9624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ASSETS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44958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LIABILITIES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49530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OWNERS’ EQUITY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ASSETS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1429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smtClean="0"/>
              <a:t>ASSETS are </a:t>
            </a:r>
            <a:r>
              <a:rPr lang="en-US" sz="2000" dirty="0" smtClean="0">
                <a:solidFill>
                  <a:srgbClr val="7030A0"/>
                </a:solidFill>
              </a:rPr>
              <a:t>RESOURCES</a:t>
            </a:r>
            <a:r>
              <a:rPr lang="en-US" sz="2000" dirty="0" smtClean="0"/>
              <a:t> that are </a:t>
            </a:r>
            <a:r>
              <a:rPr lang="en-US" sz="2000" b="1" dirty="0" smtClean="0">
                <a:solidFill>
                  <a:srgbClr val="00B050"/>
                </a:solidFill>
              </a:rPr>
              <a:t>CONTROLLED </a:t>
            </a:r>
            <a:r>
              <a:rPr lang="en-US" sz="2000" dirty="0" smtClean="0"/>
              <a:t>by the company as a result of past event and from which </a:t>
            </a:r>
            <a:r>
              <a:rPr lang="en-US" sz="2000" b="1" dirty="0" smtClean="0">
                <a:solidFill>
                  <a:srgbClr val="00B050"/>
                </a:solidFill>
              </a:rPr>
              <a:t>FUTURE ECONOMIC BENEFITS </a:t>
            </a:r>
            <a:r>
              <a:rPr lang="en-US" sz="2000" dirty="0" smtClean="0"/>
              <a:t>are expected to flow into the business.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0" y="30480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Economic Benefits will NOT expire during a single period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36576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/>
              <a:t>FEATURES OF ASSET: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5720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2578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FUTURE ECONOMIC BENEFIT INFLOW</a:t>
            </a:r>
            <a:endParaRPr lang="en-US" dirty="0"/>
          </a:p>
        </p:txBody>
      </p:sp>
      <p:sp>
        <p:nvSpPr>
          <p:cNvPr id="11" name="Cloud Callout 10"/>
          <p:cNvSpPr/>
          <p:nvPr/>
        </p:nvSpPr>
        <p:spPr bwMode="auto">
          <a:xfrm>
            <a:off x="5410200" y="2590800"/>
            <a:ext cx="2667000" cy="53340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LONG TERM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Cloud Callout 11"/>
          <p:cNvSpPr/>
          <p:nvPr/>
        </p:nvSpPr>
        <p:spPr bwMode="auto">
          <a:xfrm>
            <a:off x="2057400" y="4038600"/>
            <a:ext cx="3048000" cy="53340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Through Ownership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Cloud Callout 12"/>
          <p:cNvSpPr/>
          <p:nvPr/>
        </p:nvSpPr>
        <p:spPr bwMode="auto">
          <a:xfrm>
            <a:off x="3810000" y="4648200"/>
            <a:ext cx="5334000" cy="53340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Company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will CONTINUE to get economic benefits in future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p" bldLvl="2" autoUpdateAnimBg="0"/>
      <p:bldP spid="8" grpId="0"/>
      <p:bldP spid="11" grpId="0" animBg="1"/>
      <p:bldP spid="12" grpId="0" animBg="1"/>
      <p:bldP spid="13" grpId="0" animBg="1"/>
      <p:bldP spid="13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EXAMPLES OF ASSETS: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514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Cash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1242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building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810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Furniture &amp; Fixtures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4495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Equipment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600200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200400"/>
            <a:ext cx="24288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90800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495800"/>
            <a:ext cx="19716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LIABILITIES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3276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B050"/>
                </a:solidFill>
              </a:rPr>
              <a:t>CLAIMS ON COMPANY’S RESORUCES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2954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LIABILITIES</a:t>
            </a:r>
            <a:r>
              <a:rPr lang="en-US" dirty="0" smtClean="0"/>
              <a:t> are </a:t>
            </a:r>
            <a:r>
              <a:rPr lang="en-US" b="1" dirty="0" smtClean="0">
                <a:solidFill>
                  <a:srgbClr val="00B050"/>
                </a:solidFill>
              </a:rPr>
              <a:t>PRESENT OBLIGATIONS </a:t>
            </a:r>
            <a:r>
              <a:rPr lang="en-US" dirty="0" smtClean="0"/>
              <a:t>as a result of past event that will result in </a:t>
            </a:r>
            <a:r>
              <a:rPr lang="en-US" b="1" dirty="0" smtClean="0">
                <a:solidFill>
                  <a:srgbClr val="00B050"/>
                </a:solidFill>
              </a:rPr>
              <a:t>OUTFLOW</a:t>
            </a:r>
            <a:r>
              <a:rPr lang="en-US" dirty="0" smtClean="0">
                <a:solidFill>
                  <a:srgbClr val="00B050"/>
                </a:solidFill>
              </a:rPr>
              <a:t> of economic benefits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37338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B050"/>
                </a:solidFill>
              </a:rPr>
              <a:t> OUTFLOW of economic benefits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28194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b="1" dirty="0" smtClean="0"/>
              <a:t>FEATURES :</a:t>
            </a:r>
          </a:p>
        </p:txBody>
      </p:sp>
      <p:pic>
        <p:nvPicPr>
          <p:cNvPr id="7170" name="Picture 2" descr="http://t0.gstatic.com/images?q=tbn:ANd9GcRMihIzELd8_sar-e4mITcI3iAaRaFTXOqRVKWNbEP3tpw35Dw&amp;t=1&amp;usg=__SrPpk8o9ygyeSzDN138f1MayhHM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981200"/>
            <a:ext cx="2619375" cy="1743076"/>
          </a:xfrm>
          <a:prstGeom prst="rect">
            <a:avLst/>
          </a:prstGeom>
          <a:noFill/>
        </p:spPr>
      </p:pic>
      <p:pic>
        <p:nvPicPr>
          <p:cNvPr id="7174" name="Picture 6" descr="http://t2.gstatic.com/images?q=tbn:ANd9GcShGcbiKoc4WKZBCAPoQsbHaT4CO6ph7SBlPfFyYxM4-uUBzCg&amp;t=1&amp;usg=__nmcuw0Attv3_f7epoLKOCMgPr4U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495800"/>
            <a:ext cx="2552700" cy="1790701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LIABILITIES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5333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B0F0"/>
                </a:solidFill>
              </a:rPr>
              <a:t>Examples of Liabilities: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8200" y="2743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Creditors-Accounts Payable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94329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Notes Payable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181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Bank Loans</a:t>
            </a:r>
            <a:endParaRPr lang="en-US" dirty="0"/>
          </a:p>
        </p:txBody>
      </p:sp>
      <p:sp>
        <p:nvSpPr>
          <p:cNvPr id="9" name="Explosion 1 8"/>
          <p:cNvSpPr/>
          <p:nvPr/>
        </p:nvSpPr>
        <p:spPr bwMode="auto">
          <a:xfrm>
            <a:off x="3200400" y="1905000"/>
            <a:ext cx="4495800" cy="9144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Verbal promise t</a:t>
            </a:r>
            <a:r>
              <a:rPr lang="en-US" baseline="0" dirty="0" smtClean="0"/>
              <a:t>o</a:t>
            </a:r>
            <a:r>
              <a:rPr lang="en-US" dirty="0" smtClean="0"/>
              <a:t> pay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xplosion 1 9"/>
          <p:cNvSpPr/>
          <p:nvPr/>
        </p:nvSpPr>
        <p:spPr bwMode="auto">
          <a:xfrm>
            <a:off x="1676400" y="3352800"/>
            <a:ext cx="5181600" cy="8382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Written promise to pay</a:t>
            </a:r>
          </a:p>
        </p:txBody>
      </p:sp>
      <p:sp>
        <p:nvSpPr>
          <p:cNvPr id="11" name="Explosion 1 10"/>
          <p:cNvSpPr/>
          <p:nvPr/>
        </p:nvSpPr>
        <p:spPr bwMode="auto">
          <a:xfrm>
            <a:off x="1828800" y="4495800"/>
            <a:ext cx="5410200" cy="10668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Money borrowe</a:t>
            </a:r>
            <a:r>
              <a:rPr lang="en-US" dirty="0" smtClean="0"/>
              <a:t>d from bank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4" descr="http://t0.gstatic.com/images?q=tbn:ANd9GcRVrhErBh_C3hwJmQ3u1PULkGILWji-Orw4urPiAEiBCUVJwiw&amp;t=1&amp;h=170&amp;w=218&amp;usg=__tVHT2QxKhnKCN4d8J7GVekrEPCI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7550" y="4876800"/>
            <a:ext cx="2076450" cy="1619251"/>
          </a:xfrm>
          <a:prstGeom prst="rect">
            <a:avLst/>
          </a:prstGeom>
          <a:noFill/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p" bldLvl="2" autoUpdateAnimBg="0"/>
      <p:bldP spid="5" grpId="0"/>
      <p:bldP spid="7" grpId="0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OWNERS’ 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RESIDUAL INTEREST: 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2860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Whatever is LEFT after deducting LIABILITIES from ASSETS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8956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FEATURES :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5052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7030A0"/>
                </a:solidFill>
              </a:rPr>
              <a:t>Owners’ claim on the business resources----because lenders have First Claim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Explosion 2 8"/>
          <p:cNvSpPr/>
          <p:nvPr/>
        </p:nvSpPr>
        <p:spPr bwMode="auto">
          <a:xfrm>
            <a:off x="4648200" y="1600200"/>
            <a:ext cx="4495800" cy="762000"/>
          </a:xfrm>
          <a:prstGeom prst="irregularSeal2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Assets - Liabilities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9" grpId="0" animBg="1"/>
      <p:bldP spid="9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Accounting Differences Among Legal Forms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Proprietorships and partnerships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Owners’ equities are labeled capital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Owners’ equities are recorded in the capital account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Corporations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Owners’ equities are labeled stockholders’ equity or shareholders’ equity.  Total capital investment is called paid-in capital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Owners’ equity is recorded in two parts: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Common stock at par value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Paid-in capital in excess of par value</a:t>
            </a:r>
          </a:p>
          <a:p>
            <a:pPr lvl="2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LEARNING BY DOING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PRACTICE = APPLYING THE CONCEPTS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80772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Meaning of Par Value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Par value (or stated value) – the dollar amount printed on the stock certificate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Paid-in capital in excess of par value (or additional paid-in capital) – the difference between the total amount the company receives for the stock and the par value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Common stock is recorded at the par value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Common shareholders are owners who have a “residual” ownership in the corporation through the purchase of common stock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 bldLvl="2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Stockholders and the </a:t>
            </a:r>
            <a:br>
              <a:rPr lang="en-US" smtClean="0"/>
            </a:br>
            <a:r>
              <a:rPr lang="en-US" smtClean="0"/>
              <a:t>Board of Directors</a:t>
            </a: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343400"/>
          </a:xfrm>
        </p:spPr>
        <p:txBody>
          <a:bodyPr/>
          <a:lstStyle/>
          <a:p>
            <a:pPr eaLnBrk="1" hangingPunct="1"/>
            <a:r>
              <a:rPr lang="en-US" smtClean="0"/>
              <a:t>Shareholders elect a board of directors to look out for their interests</a:t>
            </a:r>
          </a:p>
          <a:p>
            <a:pPr eaLnBrk="1" hangingPunct="1"/>
            <a:r>
              <a:rPr lang="en-US" smtClean="0"/>
              <a:t>Members of a board often include CEOs and presidents of other corporations; university presidents and professors; attorneys; and community representatives </a:t>
            </a:r>
          </a:p>
          <a:p>
            <a:pPr eaLnBrk="1" hangingPunct="1"/>
            <a:r>
              <a:rPr lang="en-US" smtClean="0"/>
              <a:t>The chairman of the board may also be the top manager, the chief executive officer (CEO)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Stockholders and the </a:t>
            </a:r>
            <a:br>
              <a:rPr lang="en-US" smtClean="0"/>
            </a:br>
            <a:r>
              <a:rPr lang="en-US" smtClean="0"/>
              <a:t>Board of Directors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343400"/>
          </a:xfrm>
        </p:spPr>
        <p:txBody>
          <a:bodyPr/>
          <a:lstStyle/>
          <a:p>
            <a:pPr eaLnBrk="1" hangingPunct="1"/>
            <a:r>
              <a:rPr lang="en-US" smtClean="0"/>
              <a:t>The board’s duty is to ensure that managers act in the interest of shareholders</a:t>
            </a:r>
          </a:p>
          <a:p>
            <a:pPr eaLnBrk="1" hangingPunct="1"/>
            <a:r>
              <a:rPr lang="en-US" smtClean="0"/>
              <a:t>When boards do their duty in monitoring management, the corporate form of organization is effective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6248400" y="4572000"/>
            <a:ext cx="1524000" cy="9144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657600" y="4572000"/>
            <a:ext cx="1905000" cy="9144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3505200" y="4845050"/>
            <a:ext cx="2133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EBC3"/>
                </a:solidFill>
              </a:rPr>
              <a:t>Board of Directors</a:t>
            </a:r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6096000" y="484505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EBC3"/>
                </a:solidFill>
              </a:rPr>
              <a:t>Managers</a:t>
            </a:r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1371600" y="4572000"/>
            <a:ext cx="1524000" cy="9144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1447800" y="4860925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EBC3"/>
                </a:solidFill>
              </a:rPr>
              <a:t>Stockholders</a:t>
            </a:r>
          </a:p>
        </p:txBody>
      </p:sp>
      <p:sp>
        <p:nvSpPr>
          <p:cNvPr id="33803" name="Line 10"/>
          <p:cNvSpPr>
            <a:spLocks noChangeShapeType="1"/>
          </p:cNvSpPr>
          <p:nvPr/>
        </p:nvSpPr>
        <p:spPr bwMode="auto">
          <a:xfrm>
            <a:off x="2895600" y="502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04" name="Line 11"/>
          <p:cNvSpPr>
            <a:spLocks noChangeShapeType="1"/>
          </p:cNvSpPr>
          <p:nvPr/>
        </p:nvSpPr>
        <p:spPr bwMode="auto">
          <a:xfrm>
            <a:off x="5562600" y="5029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/>
              <a:t>Measuring Income to Assess Performance</a:t>
            </a:r>
            <a:br>
              <a:rPr lang="en-US"/>
            </a:b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>
            <a:normAutofit lnSpcReduction="10000"/>
          </a:bodyPr>
          <a:lstStyle/>
          <a:p>
            <a:pPr>
              <a:lnSpc>
                <a:spcPct val="50000"/>
              </a:lnSpc>
            </a:pPr>
            <a:endParaRPr lang="en-US"/>
          </a:p>
          <a:p>
            <a:r>
              <a:rPr lang="en-US"/>
              <a:t>CHAPTER </a:t>
            </a:r>
          </a:p>
          <a:p>
            <a:r>
              <a:rPr lang="en-US" sz="5400"/>
              <a:t>2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rot="5400000">
            <a:off x="3390900" y="3238500"/>
            <a:ext cx="4191000" cy="0"/>
          </a:xfrm>
          <a:prstGeom prst="line">
            <a:avLst/>
          </a:prstGeom>
          <a:noFill/>
          <a:ln w="38100">
            <a:solidFill>
              <a:srgbClr val="FFA34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and EXPENSES</a:t>
            </a:r>
            <a:endParaRPr lang="en-US" dirty="0"/>
          </a:p>
        </p:txBody>
      </p:sp>
      <p:pic>
        <p:nvPicPr>
          <p:cNvPr id="1026" name="Picture 2" descr="http://t0.gstatic.com/images?q=tbn:ANd9GcQctE8fcSpDQEyK69HDKknfEDExyH3XHiKEKsdCHfmvyeVExJI&amp;t=1&amp;usg=__iB0e3GvEDSOmhXYKqktYgaG2qCI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3429000" cy="4572000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RIhTYF2DkFSeNIas5oYOu3xk9wrhUvZfKFzQlcAaK8eNg8JZ8&amp;t=1&amp;usg=__FAkq4766BuarTF8dfZExFby6LbI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00200"/>
            <a:ext cx="3429000" cy="45720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INCOME and EXPENSES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i="1" u="sng" dirty="0" smtClean="0">
                <a:solidFill>
                  <a:srgbClr val="7030A0"/>
                </a:solidFill>
              </a:rPr>
              <a:t>LINKAGE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B0F0"/>
                </a:solidFill>
              </a:rPr>
              <a:t>ENHANCE YOUR PREVIOUS KNOWLEDGE ABOUT FINANCIAL STATEMENTS- INCOME STATEMENT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</a:rPr>
              <a:t>YOU WILL BE ABLE TO PREPARE INCOME STATEMENT OF ANY BUSINESS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</p:txBody>
      </p:sp>
      <p:pic>
        <p:nvPicPr>
          <p:cNvPr id="5" name="Picture 2" descr="http://t2.gstatic.com/images?q=tbn:ANd9GcQdGVSqr6ZUjvVczRsmTsYzzrFj8O_YD2UV68u-e2j3GZRcPwY&amp;t=1&amp;usg=__1t6pInTTNglk-2bfFsWscBgHCmQ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133600"/>
            <a:ext cx="2466975" cy="184785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i="1" u="sng" dirty="0" smtClean="0">
                <a:solidFill>
                  <a:srgbClr val="7030A0"/>
                </a:solidFill>
              </a:rPr>
              <a:t/>
            </a:r>
            <a:br>
              <a:rPr lang="en-US" i="1" u="sng" dirty="0" smtClean="0">
                <a:solidFill>
                  <a:srgbClr val="7030A0"/>
                </a:solidFill>
              </a:rPr>
            </a:br>
            <a:r>
              <a:rPr lang="en-US" i="1" u="sng" dirty="0" smtClean="0">
                <a:solidFill>
                  <a:srgbClr val="7030A0"/>
                </a:solidFill>
              </a:rPr>
              <a:t>OUTCOME of THIS SESSION</a:t>
            </a:r>
            <a:br>
              <a:rPr lang="en-US" i="1" u="sng" dirty="0" smtClean="0">
                <a:solidFill>
                  <a:srgbClr val="7030A0"/>
                </a:solidFill>
              </a:rPr>
            </a:b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0000"/>
                </a:solidFill>
              </a:rPr>
              <a:t>What is Income Statement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0000"/>
                </a:solidFill>
              </a:rPr>
              <a:t>Elements of Income Statement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0000"/>
                </a:solidFill>
              </a:rPr>
              <a:t>Accrual </a:t>
            </a:r>
            <a:r>
              <a:rPr lang="en-US" sz="3200" dirty="0" err="1" smtClean="0">
                <a:solidFill>
                  <a:srgbClr val="FF0000"/>
                </a:solidFill>
              </a:rPr>
              <a:t>vs</a:t>
            </a:r>
            <a:r>
              <a:rPr lang="en-US" sz="3200" dirty="0" smtClean="0">
                <a:solidFill>
                  <a:srgbClr val="FF0000"/>
                </a:solidFill>
              </a:rPr>
              <a:t> Cash basis of Accounting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0000"/>
                </a:solidFill>
              </a:rPr>
              <a:t>Accrual and Matching concepts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INCOME and EXPENSES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b="1" dirty="0" smtClean="0"/>
              <a:t>STRUCTURE OF THIS SESSION</a:t>
            </a:r>
          </a:p>
          <a:p>
            <a:pPr algn="ctr" eaLnBrk="1" hangingPunct="1">
              <a:buFontTx/>
              <a:buNone/>
            </a:pPr>
            <a:r>
              <a:rPr lang="en-US" b="1" dirty="0" smtClean="0"/>
              <a:t>50:50</a:t>
            </a:r>
          </a:p>
          <a:p>
            <a:pPr algn="ctr" eaLnBrk="1" hangingPunct="1"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B0F0"/>
                </a:solidFill>
              </a:rPr>
              <a:t>Active participation is sought</a:t>
            </a:r>
          </a:p>
          <a:p>
            <a:pPr algn="ctr" eaLnBrk="1" hangingPunct="1">
              <a:buFontTx/>
              <a:buNone/>
            </a:pPr>
            <a:r>
              <a:rPr lang="en-US" b="1" u="sng" dirty="0" smtClean="0"/>
              <a:t>PARTICIPATION MEANS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Contributing innovative and effective ideas towards the current topic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Answering various questions 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Following the mentor’s instructions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INCOME and EXPENSES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dirty="0" smtClean="0"/>
              <a:t>WIIFM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THIS SESSION WILL HELP YOU TO OBTAIN BASIC UNDERSTANDING OF INCOME STATEMENT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INCOME?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kind of INFLOW of economic benefit</a:t>
            </a:r>
          </a:p>
          <a:p>
            <a:pPr lvl="1"/>
            <a:r>
              <a:rPr lang="en-US" dirty="0" smtClean="0"/>
              <a:t>Cash or accounts receivable</a:t>
            </a:r>
          </a:p>
          <a:p>
            <a:pPr lvl="1" algn="ctr">
              <a:buNone/>
            </a:pPr>
            <a:r>
              <a:rPr lang="en-US" b="1" dirty="0" smtClean="0"/>
              <a:t>TYPES OF INCOME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Sale of goods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Rendering of services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OTHERS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Interest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Royalties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Dividends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TEACHING-LEARNING METHODOLOGY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6600" b="1" dirty="0" smtClean="0"/>
              <a:t>Interactive sessions	</a:t>
            </a: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200400"/>
            <a:ext cx="777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of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Income is generated primarily through the OPERATING CYCLE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Operating Cycle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76200" y="2286000"/>
            <a:ext cx="1371600" cy="9906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Starts with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Cash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$100,000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3581400" y="2286000"/>
            <a:ext cx="1371600" cy="9906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Merchandise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Inventory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$100,000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7086600" y="1905000"/>
            <a:ext cx="1577975" cy="16764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Accounts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Receivable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$160,000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447800" y="2538413"/>
            <a:ext cx="1978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Buys Merchandise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5029200" y="2538413"/>
            <a:ext cx="1957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Sells Merchandise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3581400" y="4845050"/>
            <a:ext cx="1527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Collects Cash</a:t>
            </a:r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1524000" y="28956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5105400" y="28956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8686800" y="2743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9067800" y="27432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>
            <a:off x="685800" y="5410200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 flipV="1">
            <a:off x="685800" y="34290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Income on Owners’ 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INCOME ALWAYS </a:t>
            </a:r>
            <a:r>
              <a:rPr lang="en-US" b="1" dirty="0" smtClean="0">
                <a:solidFill>
                  <a:srgbClr val="00B050"/>
                </a:solidFill>
              </a:rPr>
              <a:t>INCREASES</a:t>
            </a:r>
            <a:r>
              <a:rPr lang="en-US" b="1" dirty="0" smtClean="0"/>
              <a:t> OWNERS’ EQUITY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EXPENSE?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Some kind of OUTFLOW of economic benefit</a:t>
            </a:r>
          </a:p>
          <a:p>
            <a:pPr lvl="1"/>
            <a:r>
              <a:rPr lang="en-US" dirty="0" smtClean="0"/>
              <a:t>Cash or accounts payable</a:t>
            </a:r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Costs incurred to generate revenue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Economic benefit WILL EXPIRE during a SINGLE PERIOD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Salaries, utility bills, rent etc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Expense of Owners’ 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ALWAYS </a:t>
            </a:r>
            <a:r>
              <a:rPr lang="en-US" b="1" dirty="0" smtClean="0">
                <a:solidFill>
                  <a:srgbClr val="00B050"/>
                </a:solidFill>
              </a:rPr>
              <a:t>DECREASES</a:t>
            </a:r>
            <a:r>
              <a:rPr lang="en-US" b="1" dirty="0" smtClean="0"/>
              <a:t> OWNERS’  EQUITY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Accounting Time Period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Companies measure their performance over discrete time periods</a:t>
            </a:r>
          </a:p>
          <a:p>
            <a:r>
              <a:rPr lang="en-US"/>
              <a:t>The calendar year is the most common time period for measuring income or profits</a:t>
            </a:r>
          </a:p>
          <a:p>
            <a:r>
              <a:rPr lang="en-US"/>
              <a:t>About 40% of large companies use a </a:t>
            </a:r>
            <a:r>
              <a:rPr lang="en-US" b="1"/>
              <a:t>fiscal year </a:t>
            </a:r>
            <a:r>
              <a:rPr lang="en-US"/>
              <a:t>that differs from a calendar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Accounting Time Period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fiscal year-end date is often the low point in annual activity when inventories can be counted more easily</a:t>
            </a:r>
          </a:p>
          <a:p>
            <a:r>
              <a:rPr lang="en-US"/>
              <a:t>Companies also prepare financial statements for </a:t>
            </a:r>
            <a:r>
              <a:rPr lang="en-US" b="1"/>
              <a:t>interim periods</a:t>
            </a:r>
          </a:p>
          <a:p>
            <a:r>
              <a:rPr lang="en-US"/>
              <a:t>Interim periods may be for a month or a quarter (3-month period)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Revenues and Expenses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Revenues and expenses are the key inflows and outflows of assets that occur during a business’s operating cycle</a:t>
            </a:r>
          </a:p>
          <a:p>
            <a:r>
              <a:rPr lang="en-US" b="1"/>
              <a:t>Revenues</a:t>
            </a:r>
            <a:r>
              <a:rPr lang="en-US"/>
              <a:t> are the amount of assets received in exchange for the delivery of goods or services to customers</a:t>
            </a:r>
          </a:p>
          <a:p>
            <a:r>
              <a:rPr lang="en-US" b="1"/>
              <a:t>Expenses </a:t>
            </a:r>
            <a:r>
              <a:rPr lang="en-US"/>
              <a:t>are measures of the assets that a company gives up or consumes in order to deliver goods or services to a customer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Revenues and Expenses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Income</a:t>
            </a:r>
            <a:r>
              <a:rPr lang="en-US" dirty="0"/>
              <a:t> is the excess of revenues over expenses</a:t>
            </a:r>
          </a:p>
          <a:p>
            <a:r>
              <a:rPr lang="en-US" b="1" dirty="0"/>
              <a:t>Profits</a:t>
            </a:r>
            <a:r>
              <a:rPr lang="en-US" dirty="0"/>
              <a:t> or </a:t>
            </a:r>
            <a:r>
              <a:rPr lang="en-US" b="1" dirty="0"/>
              <a:t>earnings</a:t>
            </a:r>
            <a:r>
              <a:rPr lang="en-US" dirty="0"/>
              <a:t> are common synonyms for income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Revenues and Expenses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Accounts receivable</a:t>
            </a:r>
            <a:r>
              <a:rPr lang="en-US"/>
              <a:t> are the amounts owed by customers as a result of delivering goods or services on account in the ordinary course of business</a:t>
            </a:r>
          </a:p>
          <a:p>
            <a:r>
              <a:rPr lang="en-US" b="1"/>
              <a:t>Cost of goods sold</a:t>
            </a:r>
            <a:r>
              <a:rPr lang="en-US"/>
              <a:t> expense is the original acquisition cost of the inventory that a company sells to customers during the reporting period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TEACHING-LEARNING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4800" b="1" dirty="0" smtClean="0"/>
              <a:t>Skills development exercises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667000"/>
            <a:ext cx="784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Accrual Basis and Cash Basis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accrual basis</a:t>
            </a:r>
            <a:r>
              <a:rPr lang="en-US" dirty="0"/>
              <a:t> recognizes the impact of transactions in the financial statements for the time periods when revenues and expenses occur</a:t>
            </a:r>
          </a:p>
          <a:p>
            <a:r>
              <a:rPr lang="en-US" dirty="0"/>
              <a:t>Accountants record revenue as a company </a:t>
            </a:r>
            <a:r>
              <a:rPr lang="en-US" dirty="0" smtClean="0">
                <a:solidFill>
                  <a:srgbClr val="00B050"/>
                </a:solidFill>
              </a:rPr>
              <a:t>EARNS</a:t>
            </a:r>
            <a:r>
              <a:rPr lang="en-US" dirty="0" smtClean="0"/>
              <a:t> </a:t>
            </a:r>
            <a:r>
              <a:rPr lang="en-US" dirty="0"/>
              <a:t>it, and they record expenses as the company </a:t>
            </a:r>
            <a:r>
              <a:rPr lang="en-US" dirty="0" smtClean="0">
                <a:solidFill>
                  <a:srgbClr val="00B050"/>
                </a:solidFill>
              </a:rPr>
              <a:t>INCURS</a:t>
            </a:r>
            <a:r>
              <a:rPr lang="en-US" dirty="0" smtClean="0"/>
              <a:t> </a:t>
            </a:r>
            <a:r>
              <a:rPr lang="en-US" dirty="0"/>
              <a:t>them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Accrual Basis and Cash Basis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cash basis</a:t>
            </a:r>
            <a:r>
              <a:rPr lang="en-US" dirty="0"/>
              <a:t> recognizes the impact of transactions in the financial statements only when a company receives or pays cash</a:t>
            </a:r>
          </a:p>
          <a:p>
            <a:r>
              <a:rPr lang="en-US" dirty="0" smtClean="0"/>
              <a:t>THE ACCRUAL BASIS IS THE BEST BASIS FOR MEASURING ECONOMIC PERFORMANCE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of Revenues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Revenues are recognized when they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earned</a:t>
            </a:r>
          </a:p>
          <a:p>
            <a:pPr lvl="2"/>
            <a:r>
              <a:rPr lang="en-US" dirty="0"/>
              <a:t>A company earns revenues when it </a:t>
            </a:r>
            <a:r>
              <a:rPr lang="en-US" u="sng" dirty="0"/>
              <a:t>delivers</a:t>
            </a:r>
            <a:r>
              <a:rPr lang="en-US" dirty="0"/>
              <a:t> goods or services to customers</a:t>
            </a:r>
          </a:p>
          <a:p>
            <a:pPr lvl="1"/>
            <a:r>
              <a:rPr lang="en-US" b="1" i="1" dirty="0" smtClean="0">
                <a:solidFill>
                  <a:srgbClr val="00B050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b="1" dirty="0"/>
              <a:t>realized</a:t>
            </a:r>
          </a:p>
          <a:p>
            <a:pPr lvl="2"/>
            <a:r>
              <a:rPr lang="en-US" dirty="0"/>
              <a:t>A company realizes revenues when it receives cash or claims to cash in exchange for goods or </a:t>
            </a:r>
            <a:r>
              <a:rPr lang="en-US" dirty="0" smtClean="0"/>
              <a:t>services----Accounts Receivable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of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Expenses are recognized when they are:</a:t>
            </a:r>
          </a:p>
          <a:p>
            <a:pPr lvl="1"/>
            <a:r>
              <a:rPr lang="en-US" dirty="0" smtClean="0"/>
              <a:t>INCURRED</a:t>
            </a:r>
          </a:p>
          <a:p>
            <a:pPr lvl="2"/>
            <a:r>
              <a:rPr lang="en-US" dirty="0" smtClean="0"/>
              <a:t>Paid ; or</a:t>
            </a:r>
          </a:p>
          <a:p>
            <a:pPr lvl="2"/>
            <a:r>
              <a:rPr lang="en-US" dirty="0" smtClean="0"/>
              <a:t>Payable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 the expenses in the same period when the RELATED REVENUE has been recognized.</a:t>
            </a:r>
          </a:p>
          <a:p>
            <a:pPr lvl="1"/>
            <a:r>
              <a:rPr lang="en-US" dirty="0" smtClean="0"/>
              <a:t>EXPENSES will be </a:t>
            </a:r>
            <a:r>
              <a:rPr lang="en-US" i="1" u="sng" dirty="0" smtClean="0">
                <a:solidFill>
                  <a:srgbClr val="00B050"/>
                </a:solidFill>
              </a:rPr>
              <a:t>MATCHED WITH </a:t>
            </a:r>
            <a:r>
              <a:rPr lang="en-US" dirty="0" smtClean="0"/>
              <a:t>REVENUE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Matching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two kinds of expenses in every accounting period:</a:t>
            </a:r>
          </a:p>
          <a:p>
            <a:pPr lvl="1"/>
            <a:r>
              <a:rPr lang="en-US" b="1"/>
              <a:t>Product costs</a:t>
            </a:r>
            <a:r>
              <a:rPr lang="en-US"/>
              <a:t> are those linked with the revenues earned that period</a:t>
            </a:r>
          </a:p>
          <a:p>
            <a:pPr lvl="1"/>
            <a:r>
              <a:rPr lang="en-US" b="1"/>
              <a:t>Period costs</a:t>
            </a:r>
            <a:r>
              <a:rPr lang="en-US"/>
              <a:t> are those linked with the time period itself</a:t>
            </a:r>
          </a:p>
          <a:p>
            <a:r>
              <a:rPr lang="en-US" b="1"/>
              <a:t>Matching </a:t>
            </a:r>
            <a:r>
              <a:rPr lang="en-US"/>
              <a:t>occurs when the expenses incurred in a period are matched to the revenues generated in the same period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Applying Matching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Depreciation</a:t>
            </a:r>
            <a:r>
              <a:rPr lang="en-US"/>
              <a:t> is the systematic allocation of the acquisition cost of long-lived assets to the periods that benefit from the use of the assets</a:t>
            </a:r>
          </a:p>
          <a:p>
            <a:r>
              <a:rPr lang="en-US"/>
              <a:t>Land is not subject to depreciation because it does not deteriorate over time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Applying Matching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30213" y="1676400"/>
            <a:ext cx="764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The following transaction records depreciation expense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1752600" y="2649538"/>
            <a:ext cx="706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                  Assets                             =  Liabilities  +  Owners’ Equity</a:t>
            </a: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838200" y="3295650"/>
            <a:ext cx="823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                                 Store Equipment            =            Retained Earnings</a:t>
            </a:r>
          </a:p>
        </p:txBody>
      </p:sp>
      <p:sp>
        <p:nvSpPr>
          <p:cNvPr id="88082" name="Line 18"/>
          <p:cNvSpPr>
            <a:spLocks noChangeShapeType="1"/>
          </p:cNvSpPr>
          <p:nvPr/>
        </p:nvSpPr>
        <p:spPr bwMode="auto">
          <a:xfrm>
            <a:off x="609600" y="3030538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533400" y="3944938"/>
            <a:ext cx="81534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Recognize depreciation</a:t>
            </a:r>
          </a:p>
          <a:p>
            <a:r>
              <a:rPr lang="en-US" sz="1800"/>
              <a:t>expense                                -100                       =                                   -100</a:t>
            </a:r>
          </a:p>
          <a:p>
            <a:r>
              <a:rPr lang="en-US" sz="1800"/>
              <a:t>                                                                                                            (increase</a:t>
            </a:r>
          </a:p>
          <a:p>
            <a:r>
              <a:rPr lang="en-US" sz="1800"/>
              <a:t>                                                                                                        depreciation</a:t>
            </a:r>
          </a:p>
          <a:p>
            <a:r>
              <a:rPr lang="en-US" sz="1800"/>
              <a:t>                                                                                                             expense)</a:t>
            </a:r>
          </a:p>
        </p:txBody>
      </p:sp>
      <p:sp>
        <p:nvSpPr>
          <p:cNvPr id="88085" name="Line 21"/>
          <p:cNvSpPr>
            <a:spLocks noChangeShapeType="1"/>
          </p:cNvSpPr>
          <p:nvPr/>
        </p:nvSpPr>
        <p:spPr bwMode="auto">
          <a:xfrm>
            <a:off x="609600" y="2649538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86" name="Line 22"/>
          <p:cNvSpPr>
            <a:spLocks noChangeShapeType="1"/>
          </p:cNvSpPr>
          <p:nvPr/>
        </p:nvSpPr>
        <p:spPr bwMode="auto">
          <a:xfrm>
            <a:off x="609600" y="3640138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87" name="Line 23"/>
          <p:cNvSpPr>
            <a:spLocks noChangeShapeType="1"/>
          </p:cNvSpPr>
          <p:nvPr/>
        </p:nvSpPr>
        <p:spPr bwMode="auto">
          <a:xfrm>
            <a:off x="685800" y="5562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INCOME and EXPENSES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i="1" u="sng" dirty="0" smtClean="0">
                <a:solidFill>
                  <a:srgbClr val="7030A0"/>
                </a:solidFill>
              </a:rPr>
              <a:t>LINKAGE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B0F0"/>
                </a:solidFill>
              </a:rPr>
              <a:t>ENHANCE YOUR PREVIOUS KNOWLEDGE REGARDING INCOME STATEMENT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</a:rPr>
              <a:t>YOU WILL BE ABLE TO PREPARE INCOME STATEMENT OF ANY BUSINESS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q"/>
            </a:pPr>
            <a:endParaRPr lang="en-US" dirty="0" smtClean="0"/>
          </a:p>
        </p:txBody>
      </p:sp>
      <p:pic>
        <p:nvPicPr>
          <p:cNvPr id="5" name="Picture 2" descr="http://t2.gstatic.com/images?q=tbn:ANd9GcQdGVSqr6ZUjvVczRsmTsYzzrFj8O_YD2UV68u-e2j3GZRcPwY&amp;t=1&amp;usg=__1t6pInTTNglk-2bfFsWscBgHCmQ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133600"/>
            <a:ext cx="2466975" cy="184785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i="1" u="sng" dirty="0" smtClean="0">
                <a:solidFill>
                  <a:srgbClr val="7030A0"/>
                </a:solidFill>
              </a:rPr>
              <a:t/>
            </a:r>
            <a:br>
              <a:rPr lang="en-US" i="1" u="sng" dirty="0" smtClean="0">
                <a:solidFill>
                  <a:srgbClr val="7030A0"/>
                </a:solidFill>
              </a:rPr>
            </a:br>
            <a:r>
              <a:rPr lang="en-US" i="1" u="sng" dirty="0" smtClean="0">
                <a:solidFill>
                  <a:srgbClr val="7030A0"/>
                </a:solidFill>
              </a:rPr>
              <a:t>OUTCOME of THIS SESSION</a:t>
            </a:r>
            <a:br>
              <a:rPr lang="en-US" i="1" u="sng" dirty="0" smtClean="0">
                <a:solidFill>
                  <a:srgbClr val="7030A0"/>
                </a:solidFill>
              </a:rPr>
            </a:b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endParaRPr lang="en-US" sz="32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0000"/>
                </a:solidFill>
              </a:rPr>
              <a:t>How To Record Income Statement Transactions In Balance Sheet Equation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0000"/>
                </a:solidFill>
              </a:rPr>
              <a:t>How To Prepare Income Statement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0000"/>
                </a:solidFill>
              </a:rPr>
              <a:t>How To Prepare A Statement Of Retained Earnings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TEACHING-LEARNING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q"/>
            </a:pPr>
            <a:r>
              <a:rPr lang="en-US" sz="6600" dirty="0" smtClean="0"/>
              <a:t>Handouts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19400"/>
            <a:ext cx="792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INCOME and EXPENSES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b="1" dirty="0" smtClean="0"/>
              <a:t>STRUCTURE OF THIS SESSION</a:t>
            </a:r>
          </a:p>
          <a:p>
            <a:pPr algn="ctr" eaLnBrk="1" hangingPunct="1">
              <a:buFontTx/>
              <a:buNone/>
            </a:pPr>
            <a:r>
              <a:rPr lang="en-US" b="1" dirty="0" smtClean="0"/>
              <a:t>50:50</a:t>
            </a:r>
          </a:p>
          <a:p>
            <a:pPr algn="ctr" eaLnBrk="1" hangingPunct="1"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B0F0"/>
                </a:solidFill>
              </a:rPr>
              <a:t>Active participation is sought</a:t>
            </a:r>
          </a:p>
          <a:p>
            <a:pPr algn="ctr" eaLnBrk="1" hangingPunct="1">
              <a:buFontTx/>
              <a:buNone/>
            </a:pPr>
            <a:r>
              <a:rPr lang="en-US" b="1" u="sng" dirty="0" smtClean="0"/>
              <a:t>PARTICIPATION MEANS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Contributing innovative and effective ideas towards the current topic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Answering various questions 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en-US" b="1" dirty="0" smtClean="0"/>
              <a:t>Following the mentor’s instructions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INCOME and EXPENSES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dirty="0" smtClean="0"/>
              <a:t>WIIFM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THIS SESSION WILL HELP YOU IN LEARNING HOW TO PREPARE AN INCOME STATEMENT AND STATEMENT OF RETAINED EARNINGS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Expanded Balance Sheet Equation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228600" y="2117725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(1) Assets    =    Liabilities   +   Stockholders’ Equity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228600" y="3184525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(2) Assets    =    Liabilities   +   Paid-in Capital  +  Retained Earnings</a:t>
            </a: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228600" y="4479925"/>
            <a:ext cx="868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(3) Assets    =    Liabilities   +   Paid-in Capital  +  Revenues - Expenses</a:t>
            </a:r>
          </a:p>
        </p:txBody>
      </p:sp>
      <p:sp>
        <p:nvSpPr>
          <p:cNvPr id="135177" name="Line 9"/>
          <p:cNvSpPr>
            <a:spLocks noChangeShapeType="1"/>
          </p:cNvSpPr>
          <p:nvPr/>
        </p:nvSpPr>
        <p:spPr bwMode="auto">
          <a:xfrm flipH="1">
            <a:off x="5119688" y="2498725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5178" name="Line 10"/>
          <p:cNvSpPr>
            <a:spLocks noChangeShapeType="1"/>
          </p:cNvSpPr>
          <p:nvPr/>
        </p:nvSpPr>
        <p:spPr bwMode="auto">
          <a:xfrm>
            <a:off x="5867400" y="2498725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5179" name="Line 11"/>
          <p:cNvSpPr>
            <a:spLocks noChangeShapeType="1"/>
          </p:cNvSpPr>
          <p:nvPr/>
        </p:nvSpPr>
        <p:spPr bwMode="auto">
          <a:xfrm flipH="1">
            <a:off x="6796088" y="3641725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5180" name="Line 12"/>
          <p:cNvSpPr>
            <a:spLocks noChangeShapeType="1"/>
          </p:cNvSpPr>
          <p:nvPr/>
        </p:nvSpPr>
        <p:spPr bwMode="auto">
          <a:xfrm>
            <a:off x="7391400" y="3641725"/>
            <a:ext cx="685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Income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BIWHEELS COMPANY</a:t>
            </a:r>
          </a:p>
          <a:p>
            <a:pPr algn="ctr">
              <a:buNone/>
            </a:pPr>
            <a:r>
              <a:rPr lang="en-US" dirty="0" smtClean="0"/>
              <a:t>INCOME STATEMENT</a:t>
            </a:r>
          </a:p>
          <a:p>
            <a:pPr algn="ctr">
              <a:buNone/>
            </a:pPr>
            <a:r>
              <a:rPr lang="en-US" u="sng" dirty="0" smtClean="0">
                <a:solidFill>
                  <a:srgbClr val="00B050"/>
                </a:solidFill>
              </a:rPr>
              <a:t>FOR THE YEAR </a:t>
            </a:r>
            <a:r>
              <a:rPr lang="en-US" dirty="0" smtClean="0"/>
              <a:t>ENDED DECEMBER 31, 2010</a:t>
            </a:r>
          </a:p>
          <a:p>
            <a:pPr>
              <a:buNone/>
            </a:pPr>
            <a:r>
              <a:rPr lang="en-US" dirty="0" smtClean="0"/>
              <a:t>		INCOME			XXXX</a:t>
            </a:r>
          </a:p>
          <a:p>
            <a:pPr>
              <a:buNone/>
            </a:pPr>
            <a:r>
              <a:rPr lang="en-US" dirty="0" smtClean="0"/>
              <a:t>		EXPENSES		</a:t>
            </a:r>
            <a:r>
              <a:rPr lang="en-US" u="sng" dirty="0" smtClean="0"/>
              <a:t>(XXX)</a:t>
            </a:r>
          </a:p>
          <a:p>
            <a:pPr>
              <a:buNone/>
            </a:pPr>
            <a:r>
              <a:rPr lang="en-US" dirty="0" smtClean="0"/>
              <a:t>		Net Profit/Loss		  </a:t>
            </a:r>
            <a:r>
              <a:rPr lang="en-US" u="sng" dirty="0" smtClean="0"/>
              <a:t>XXX</a:t>
            </a:r>
          </a:p>
          <a:p>
            <a:pPr>
              <a:buNone/>
            </a:pPr>
            <a:r>
              <a:rPr lang="en-US" u="sng" dirty="0" smtClean="0"/>
              <a:t>This Net Profit/Loss is transferred to an account called RETAINED EARNINGS.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Expanded Balance Sheet Equation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income statement collects all the changes in owners’ equity for the accounting period and combines them in one place</a:t>
            </a:r>
          </a:p>
          <a:p>
            <a:r>
              <a:rPr lang="en-US"/>
              <a:t>Revenue and expense accounts are nothing more than subdivisions of stockholders’ equity – temporary stockholders’ equity accounts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Relationship Between Income Statement and Balance Sheet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b="1"/>
              <a:t>balance sheet</a:t>
            </a:r>
            <a:r>
              <a:rPr lang="en-US"/>
              <a:t> shows the financial position of the company at a discrete point in time </a:t>
            </a:r>
          </a:p>
          <a:p>
            <a:r>
              <a:rPr lang="en-US"/>
              <a:t>An income statement explains the changes that take place between those points in time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Relationship Between Income Statement and Balance Sheet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150813" y="2373313"/>
            <a:ext cx="13954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Balance Sheet</a:t>
            </a:r>
          </a:p>
          <a:p>
            <a:pPr algn="ctr"/>
            <a:r>
              <a:rPr lang="en-US" sz="1400" b="1"/>
              <a:t>December 31</a:t>
            </a:r>
          </a:p>
          <a:p>
            <a:pPr algn="ctr"/>
            <a:r>
              <a:rPr lang="en-US" sz="1400" b="1"/>
              <a:t>20X1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2568575" y="2389188"/>
            <a:ext cx="13954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Balance Sheet</a:t>
            </a:r>
          </a:p>
          <a:p>
            <a:pPr algn="ctr"/>
            <a:r>
              <a:rPr lang="en-US" sz="1400" b="1"/>
              <a:t>January 31</a:t>
            </a:r>
          </a:p>
          <a:p>
            <a:pPr algn="ctr"/>
            <a:r>
              <a:rPr lang="en-US" sz="1400" b="1"/>
              <a:t>20X2</a:t>
            </a: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4800600" y="2374900"/>
            <a:ext cx="1905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/>
              <a:t>Balance Sheet</a:t>
            </a:r>
          </a:p>
          <a:p>
            <a:pPr algn="ctr"/>
            <a:r>
              <a:rPr lang="en-US" sz="1400" b="1"/>
              <a:t>February 28</a:t>
            </a:r>
          </a:p>
          <a:p>
            <a:pPr algn="ctr"/>
            <a:r>
              <a:rPr lang="en-US" sz="1400" b="1"/>
              <a:t>20X2</a:t>
            </a: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7315200" y="2374900"/>
            <a:ext cx="1752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/>
              <a:t>Balance Sheet</a:t>
            </a:r>
          </a:p>
          <a:p>
            <a:pPr algn="ctr"/>
            <a:r>
              <a:rPr lang="en-US" sz="1400" b="1"/>
              <a:t>March 31</a:t>
            </a:r>
          </a:p>
          <a:p>
            <a:pPr algn="ctr"/>
            <a:r>
              <a:rPr lang="en-US" sz="1400" b="1"/>
              <a:t>20X2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1482725" y="3316288"/>
            <a:ext cx="11985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Income</a:t>
            </a:r>
          </a:p>
          <a:p>
            <a:pPr algn="ctr"/>
            <a:r>
              <a:rPr lang="en-US" sz="1400" b="1"/>
              <a:t>Statement</a:t>
            </a:r>
          </a:p>
          <a:p>
            <a:pPr algn="ctr"/>
            <a:r>
              <a:rPr lang="en-US" sz="1400" b="1"/>
              <a:t>For January</a:t>
            </a: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3940175" y="3303588"/>
            <a:ext cx="12779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Income</a:t>
            </a:r>
          </a:p>
          <a:p>
            <a:pPr algn="ctr"/>
            <a:r>
              <a:rPr lang="en-US" sz="1400" b="1"/>
              <a:t>Statement</a:t>
            </a:r>
          </a:p>
          <a:p>
            <a:pPr algn="ctr"/>
            <a:r>
              <a:rPr lang="en-US" sz="1400" b="1"/>
              <a:t>For February</a:t>
            </a: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6467475" y="3303588"/>
            <a:ext cx="1041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Income</a:t>
            </a:r>
          </a:p>
          <a:p>
            <a:pPr algn="ctr"/>
            <a:r>
              <a:rPr lang="en-US" sz="1400" b="1"/>
              <a:t>Statement</a:t>
            </a:r>
          </a:p>
          <a:p>
            <a:pPr algn="ctr"/>
            <a:r>
              <a:rPr lang="en-US" sz="1400" b="1"/>
              <a:t>For March</a:t>
            </a: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0" y="4186238"/>
            <a:ext cx="598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Time</a:t>
            </a:r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8534400" y="4186238"/>
            <a:ext cx="598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Time</a:t>
            </a: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0" y="492125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/>
              <a:t>Income Statement for Quarter Ended March 31, 20X2</a:t>
            </a:r>
          </a:p>
        </p:txBody>
      </p:sp>
      <p:sp>
        <p:nvSpPr>
          <p:cNvPr id="129039" name="Line 15"/>
          <p:cNvSpPr>
            <a:spLocks noChangeShapeType="1"/>
          </p:cNvSpPr>
          <p:nvPr/>
        </p:nvSpPr>
        <p:spPr bwMode="auto">
          <a:xfrm>
            <a:off x="533400" y="4343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9040" name="Line 16"/>
          <p:cNvSpPr>
            <a:spLocks noChangeShapeType="1"/>
          </p:cNvSpPr>
          <p:nvPr/>
        </p:nvSpPr>
        <p:spPr bwMode="auto">
          <a:xfrm>
            <a:off x="838200" y="31242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9041" name="Line 17"/>
          <p:cNvSpPr>
            <a:spLocks noChangeShapeType="1"/>
          </p:cNvSpPr>
          <p:nvPr/>
        </p:nvSpPr>
        <p:spPr bwMode="auto">
          <a:xfrm>
            <a:off x="3276600" y="31242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9042" name="Line 18"/>
          <p:cNvSpPr>
            <a:spLocks noChangeShapeType="1"/>
          </p:cNvSpPr>
          <p:nvPr/>
        </p:nvSpPr>
        <p:spPr bwMode="auto">
          <a:xfrm>
            <a:off x="5715000" y="31242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9043" name="Line 19"/>
          <p:cNvSpPr>
            <a:spLocks noChangeShapeType="1"/>
          </p:cNvSpPr>
          <p:nvPr/>
        </p:nvSpPr>
        <p:spPr bwMode="auto">
          <a:xfrm>
            <a:off x="8229600" y="31242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9045" name="AutoShape 21"/>
          <p:cNvSpPr>
            <a:spLocks/>
          </p:cNvSpPr>
          <p:nvPr/>
        </p:nvSpPr>
        <p:spPr bwMode="auto">
          <a:xfrm rot="16200000">
            <a:off x="4343400" y="990600"/>
            <a:ext cx="304800" cy="7315200"/>
          </a:xfrm>
          <a:prstGeom prst="leftBrace">
            <a:avLst>
              <a:gd name="adj1" fmla="val 200000"/>
              <a:gd name="adj2" fmla="val 4937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Cash Dividends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Cash dividends </a:t>
            </a:r>
          </a:p>
          <a:p>
            <a:pPr lvl="1"/>
            <a:r>
              <a:rPr lang="en-US"/>
              <a:t>Are distributions of some of the company’s assets (cash) to stockholders </a:t>
            </a:r>
          </a:p>
          <a:p>
            <a:pPr lvl="1"/>
            <a:r>
              <a:rPr lang="en-US"/>
              <a:t>Reduce Cash and Retained Earnings</a:t>
            </a:r>
          </a:p>
          <a:p>
            <a:pPr lvl="1"/>
            <a:r>
              <a:rPr lang="en-US"/>
              <a:t>Are not expenses—they are transactions with stockholders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Cash Dividends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78660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Cash dividends of $50,000 are disbursed to stockholders</a:t>
            </a: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1752600" y="2649538"/>
            <a:ext cx="706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                  Assets                      =  Liabilities  +  Stockholders’ Equity</a:t>
            </a: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838200" y="3295650"/>
            <a:ext cx="823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                                 Cash                        =                        Retained Earnings</a:t>
            </a:r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>
            <a:off x="609600" y="3030538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533400" y="3810000"/>
            <a:ext cx="81534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Declaration and</a:t>
            </a:r>
          </a:p>
          <a:p>
            <a:r>
              <a:rPr lang="en-US"/>
              <a:t>payment of cash</a:t>
            </a:r>
          </a:p>
          <a:p>
            <a:r>
              <a:rPr lang="en-US"/>
              <a:t>dividends</a:t>
            </a:r>
            <a:r>
              <a:rPr lang="en-US" sz="1800"/>
              <a:t>                      -50,000                      =                                     -50,000</a:t>
            </a:r>
          </a:p>
          <a:p>
            <a:r>
              <a:rPr lang="en-US" sz="1800"/>
              <a:t>                                                                                                          (dividends)</a:t>
            </a:r>
          </a:p>
        </p:txBody>
      </p:sp>
      <p:sp>
        <p:nvSpPr>
          <p:cNvPr id="97297" name="Line 17"/>
          <p:cNvSpPr>
            <a:spLocks noChangeShapeType="1"/>
          </p:cNvSpPr>
          <p:nvPr/>
        </p:nvSpPr>
        <p:spPr bwMode="auto">
          <a:xfrm>
            <a:off x="609600" y="2649538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>
            <a:off x="609600" y="3640138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99" name="Line 19"/>
          <p:cNvSpPr>
            <a:spLocks noChangeShapeType="1"/>
          </p:cNvSpPr>
          <p:nvPr/>
        </p:nvSpPr>
        <p:spPr bwMode="auto">
          <a:xfrm>
            <a:off x="685800" y="5181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Cash Dividends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cash dividend involves three important dates:</a:t>
            </a:r>
          </a:p>
          <a:p>
            <a:pPr lvl="1"/>
            <a:r>
              <a:rPr lang="en-US" b="1"/>
              <a:t>Declaration date—</a:t>
            </a:r>
            <a:r>
              <a:rPr lang="en-US"/>
              <a:t>the date on which the board declares the dividend</a:t>
            </a:r>
          </a:p>
          <a:p>
            <a:pPr lvl="1"/>
            <a:r>
              <a:rPr lang="en-US" b="1"/>
              <a:t>Record date</a:t>
            </a:r>
            <a:r>
              <a:rPr lang="en-US"/>
              <a:t>—stockholders owning the stock on this date receive the dividend</a:t>
            </a:r>
          </a:p>
          <a:p>
            <a:pPr lvl="1"/>
            <a:r>
              <a:rPr lang="en-US" b="1"/>
              <a:t>Payment date</a:t>
            </a:r>
            <a:r>
              <a:rPr lang="en-US"/>
              <a:t>—the date on which the corporation pays the dividend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FutureSoft (www.futuresoft.yolasite.com)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15155</Words>
  <Application>Microsoft Office PowerPoint</Application>
  <PresentationFormat>On-screen Show (4:3)</PresentationFormat>
  <Paragraphs>2527</Paragraphs>
  <Slides>354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354</vt:i4>
      </vt:variant>
    </vt:vector>
  </HeadingPairs>
  <TitlesOfParts>
    <vt:vector size="358" baseType="lpstr">
      <vt:lpstr>Office Theme</vt:lpstr>
      <vt:lpstr>Oriel</vt:lpstr>
      <vt:lpstr>Worksheet</vt:lpstr>
      <vt:lpstr>Document</vt:lpstr>
      <vt:lpstr>FINANCIAL ACCOUNTING ACCOUNTING-I ACCT 2003</vt:lpstr>
      <vt:lpstr>COURSE OVERVIEW </vt:lpstr>
      <vt:lpstr>COURSE OBJECTIVE</vt:lpstr>
      <vt:lpstr>TEACHING-LEARNING METHODOLOGY</vt:lpstr>
      <vt:lpstr>LEARNING BY DOING </vt:lpstr>
      <vt:lpstr>LEARNING BY DOING </vt:lpstr>
      <vt:lpstr>TEACHING-LEARNING METHODOLOGY</vt:lpstr>
      <vt:lpstr>TEACHING-LEARNING METHODOLOGY</vt:lpstr>
      <vt:lpstr>TEACHING-LEARNING METHODOLOGY</vt:lpstr>
      <vt:lpstr>TEACHING-LEARNING METHODOLOGY</vt:lpstr>
      <vt:lpstr>TEACHING-LEARNING METHODOLOGY</vt:lpstr>
      <vt:lpstr>ASSESSMENT n EVALUATION</vt:lpstr>
      <vt:lpstr>ASSESSMENT n EVALUATION</vt:lpstr>
      <vt:lpstr>ASSESSMENT n EVALUATION</vt:lpstr>
      <vt:lpstr>ASSESSMENT n EVALUATION</vt:lpstr>
      <vt:lpstr>ASSESSMENT n EVALUATION</vt:lpstr>
      <vt:lpstr>ASSESSMENT n EVALUATION</vt:lpstr>
      <vt:lpstr>ASSESSMENT n EVALUATION</vt:lpstr>
      <vt:lpstr>EXPECTATION FROM STUDENTS</vt:lpstr>
      <vt:lpstr>EXPECTATION FROM STUDENTS</vt:lpstr>
      <vt:lpstr>EXPECTATION FROM STUDENTS</vt:lpstr>
      <vt:lpstr>EXPECTATION FROM STUDENTS</vt:lpstr>
      <vt:lpstr>OUTCOME</vt:lpstr>
      <vt:lpstr>ACCOUNTING:  The Language  of Business </vt:lpstr>
      <vt:lpstr>DO YOU KNOW THIS GUY?</vt:lpstr>
      <vt:lpstr>ACCOUNTING IS THE LANGUAGE OF BUSINESS</vt:lpstr>
      <vt:lpstr>ACCOUNTING IS THE LANGUAGE OF BUSINESS</vt:lpstr>
      <vt:lpstr>ACCOUNTING IS THE LANGUAGE OF BUSINESS</vt:lpstr>
      <vt:lpstr>ACCOUNTING IS THE LANGUAGE OF BUSINESS</vt:lpstr>
      <vt:lpstr>ACCOUNTING IS THE LANGUAGE OF BUSINESS</vt:lpstr>
      <vt:lpstr>What is Accounting?</vt:lpstr>
      <vt:lpstr>What is Accounting?</vt:lpstr>
      <vt:lpstr>What is the Purpose of Accounting?</vt:lpstr>
      <vt:lpstr>Stakeholders/Users of Financial Statements</vt:lpstr>
      <vt:lpstr>Stakeholders/Users of Financial Statements</vt:lpstr>
      <vt:lpstr> Stakeholders/Users of Financial Statements </vt:lpstr>
      <vt:lpstr>Stakeholders/Users of Financial Statements</vt:lpstr>
      <vt:lpstr>Stakeholders/Users of Financial Statements</vt:lpstr>
      <vt:lpstr>TYPES OF BUSINESS?</vt:lpstr>
      <vt:lpstr>TYPES OF BUSINESS?</vt:lpstr>
      <vt:lpstr>Slide 41</vt:lpstr>
      <vt:lpstr>TYPES OF BUSINESS</vt:lpstr>
      <vt:lpstr> OUTCOME of THIS SESSION </vt:lpstr>
      <vt:lpstr>TYPES OF BUSINESS</vt:lpstr>
      <vt:lpstr>TYPES OF BUSINESS</vt:lpstr>
      <vt:lpstr>TYPES OF BUSINESSES</vt:lpstr>
      <vt:lpstr>BALANCE SHEET</vt:lpstr>
      <vt:lpstr>BALANCE SHEET</vt:lpstr>
      <vt:lpstr>TYPES OF BUSINESS</vt:lpstr>
      <vt:lpstr> OUTCOME of THIS SESSION </vt:lpstr>
      <vt:lpstr>TYPES OF BUSINESS</vt:lpstr>
      <vt:lpstr>BALANCE SHEET</vt:lpstr>
      <vt:lpstr>THE BALANCE SHEET</vt:lpstr>
      <vt:lpstr>ASSETS</vt:lpstr>
      <vt:lpstr>ASSETS</vt:lpstr>
      <vt:lpstr>LIABILITIES</vt:lpstr>
      <vt:lpstr>LIABILITIES</vt:lpstr>
      <vt:lpstr>OWNERS’ EQUITY</vt:lpstr>
      <vt:lpstr>Accounting Differences Among Legal Forms</vt:lpstr>
      <vt:lpstr>The Meaning of Par Value</vt:lpstr>
      <vt:lpstr>Stockholders and the  Board of Directors</vt:lpstr>
      <vt:lpstr>Stockholders and the  Board of Directors</vt:lpstr>
      <vt:lpstr>Measuring Income to Assess Performance </vt:lpstr>
      <vt:lpstr>INCOME and EXPENSES</vt:lpstr>
      <vt:lpstr>INCOME and EXPENSES</vt:lpstr>
      <vt:lpstr> OUTCOME of THIS SESSION </vt:lpstr>
      <vt:lpstr>INCOME and EXPENSES</vt:lpstr>
      <vt:lpstr>INCOME and EXPENSES</vt:lpstr>
      <vt:lpstr>What is INCOME?</vt:lpstr>
      <vt:lpstr>Generation of INCOME</vt:lpstr>
      <vt:lpstr>Operating Cycle</vt:lpstr>
      <vt:lpstr>Effect of Income on Owners’ Equity</vt:lpstr>
      <vt:lpstr>WHAT IS EXPENSE?</vt:lpstr>
      <vt:lpstr>Effect of Expense of Owners’ Equity</vt:lpstr>
      <vt:lpstr>The Accounting Time Period</vt:lpstr>
      <vt:lpstr>The Accounting Time Period</vt:lpstr>
      <vt:lpstr>Revenues and Expenses</vt:lpstr>
      <vt:lpstr>Revenues and Expenses</vt:lpstr>
      <vt:lpstr>Revenues and Expenses</vt:lpstr>
      <vt:lpstr>Accrual Basis and Cash Basis</vt:lpstr>
      <vt:lpstr>Accrual Basis and Cash Basis</vt:lpstr>
      <vt:lpstr>Recognition of Revenues</vt:lpstr>
      <vt:lpstr>Recognition of Expenses</vt:lpstr>
      <vt:lpstr>MATCHING CONCEPT</vt:lpstr>
      <vt:lpstr>Matching</vt:lpstr>
      <vt:lpstr>Applying Matching</vt:lpstr>
      <vt:lpstr>Applying Matching</vt:lpstr>
      <vt:lpstr>INCOME and EXPENSES</vt:lpstr>
      <vt:lpstr> OUTCOME of THIS SESSION </vt:lpstr>
      <vt:lpstr>INCOME and EXPENSES</vt:lpstr>
      <vt:lpstr>INCOME and EXPENSES</vt:lpstr>
      <vt:lpstr>Expanded Balance Sheet Equation</vt:lpstr>
      <vt:lpstr>The Income Statement</vt:lpstr>
      <vt:lpstr>Expanded Balance Sheet Equation</vt:lpstr>
      <vt:lpstr>Relationship Between Income Statement and Balance Sheet</vt:lpstr>
      <vt:lpstr>Relationship Between Income Statement and Balance Sheet</vt:lpstr>
      <vt:lpstr>Cash Dividends</vt:lpstr>
      <vt:lpstr>Cash Dividends</vt:lpstr>
      <vt:lpstr>Cash Dividends</vt:lpstr>
      <vt:lpstr>Retained Earnings and Cash</vt:lpstr>
      <vt:lpstr>Statement of Retained Earnings</vt:lpstr>
      <vt:lpstr>Statement of Retained Earnings</vt:lpstr>
      <vt:lpstr>Recognition of Expired Assets</vt:lpstr>
      <vt:lpstr>Statement of Retained Earnings</vt:lpstr>
      <vt:lpstr>Statement of Retained Earnings</vt:lpstr>
      <vt:lpstr>The Entity Concept</vt:lpstr>
      <vt:lpstr>The Reliability Concept</vt:lpstr>
      <vt:lpstr>Going Concern Convention</vt:lpstr>
      <vt:lpstr>Materiality Convention</vt:lpstr>
      <vt:lpstr>Cost-Benefit Criterion</vt:lpstr>
      <vt:lpstr>Recording Transactions </vt:lpstr>
      <vt:lpstr>Recording Transactions</vt:lpstr>
      <vt:lpstr> OUTCOME of THIS SESSION </vt:lpstr>
      <vt:lpstr>Recording Transactions</vt:lpstr>
      <vt:lpstr>Recording Transactions</vt:lpstr>
      <vt:lpstr>The Recording Process</vt:lpstr>
      <vt:lpstr>The Recording Process</vt:lpstr>
      <vt:lpstr>The Double-Entry Accounting System</vt:lpstr>
      <vt:lpstr>Ledger Accounts</vt:lpstr>
      <vt:lpstr>Debits and Credits</vt:lpstr>
      <vt:lpstr>RECORDING THE TRANSACTIONS</vt:lpstr>
      <vt:lpstr>RECORDING THE TRANSACTIONS</vt:lpstr>
      <vt:lpstr>Journalizing Transactions</vt:lpstr>
      <vt:lpstr>Journalizing Transactions</vt:lpstr>
      <vt:lpstr>Journalizing Transactions</vt:lpstr>
      <vt:lpstr>Journalizing Transactions</vt:lpstr>
      <vt:lpstr>Posting Transactions to the Ledger</vt:lpstr>
      <vt:lpstr>Posting Transactions to the Ledger</vt:lpstr>
      <vt:lpstr>Ledger Accounts</vt:lpstr>
      <vt:lpstr>Ledger Accounts</vt:lpstr>
      <vt:lpstr>Ledger Accounts</vt:lpstr>
      <vt:lpstr>Chart of Accounts</vt:lpstr>
      <vt:lpstr>Revenue and Expense Transactions</vt:lpstr>
      <vt:lpstr>Revenue and Expense Transactions</vt:lpstr>
      <vt:lpstr>Revenue and Expense Transactions</vt:lpstr>
      <vt:lpstr>Revenue and Expense Transactions</vt:lpstr>
      <vt:lpstr>Prepaid Expenses and  Depreciation Transactions</vt:lpstr>
      <vt:lpstr>Prepaid Expenses and  Depreciation Transactions</vt:lpstr>
      <vt:lpstr>Prepaid Expenses and  Depreciation Transactions</vt:lpstr>
      <vt:lpstr>Prepaid Expenses and  Depreciation Transactions</vt:lpstr>
      <vt:lpstr>Preparing the Trial Balance</vt:lpstr>
      <vt:lpstr>Preparing the Trial Balance</vt:lpstr>
      <vt:lpstr>Preparing the Trial Balance</vt:lpstr>
      <vt:lpstr>Deriving Financial Statements  from the Trial Balance</vt:lpstr>
      <vt:lpstr>Closing the Accounts</vt:lpstr>
      <vt:lpstr>CLOSING THE ACCOUNTS</vt:lpstr>
      <vt:lpstr>Closing the Accounts</vt:lpstr>
      <vt:lpstr>Closing the Accounts</vt:lpstr>
      <vt:lpstr>Accrual Accounting and Financial Statements </vt:lpstr>
      <vt:lpstr>ADJUSTING ENTRIES</vt:lpstr>
      <vt:lpstr> OUTCOME of THIS SESSION </vt:lpstr>
      <vt:lpstr>ADJUSTING ENTRIES</vt:lpstr>
      <vt:lpstr>ADJUSTING ENTRIES</vt:lpstr>
      <vt:lpstr>Adjustments to the Accounts</vt:lpstr>
      <vt:lpstr>Adjustments to the Accounts</vt:lpstr>
      <vt:lpstr>Adjustments to the Accounts</vt:lpstr>
      <vt:lpstr>CONVERTING AN ASSET INTO EXPENSE (Expiration of Unexpired Costs)</vt:lpstr>
      <vt:lpstr>CONVERTING AN ASSET INTO EXPENSE (Expiration of Unexpired Costs)</vt:lpstr>
      <vt:lpstr>CONVERTING AN ASSET INTO EXPENSE (Expiration of Unexpired Costs)</vt:lpstr>
      <vt:lpstr>CONVERTING A LIABILITY INTO REVENUE (Earning of Revenues Received in Advance)</vt:lpstr>
      <vt:lpstr>CONVERTING A LIABILITY INTO REVENUE (Earning of Revenues Received in Advance)</vt:lpstr>
      <vt:lpstr>CONVERTING A LIABILITY INTO REVENUE (Earning of Revenues Received in Advance)</vt:lpstr>
      <vt:lpstr>CONVERTING A LIABILITY INTO REVENUE (Earning of Revenues Received in Advance)</vt:lpstr>
      <vt:lpstr>ADJUSTING ENTRIES</vt:lpstr>
      <vt:lpstr> OUTCOME of THIS SESSION </vt:lpstr>
      <vt:lpstr>ADJUSTING ENTRIES</vt:lpstr>
      <vt:lpstr>ADJUSTING ENTRIES</vt:lpstr>
      <vt:lpstr>Accrual of Unrecorded Expenses</vt:lpstr>
      <vt:lpstr>Accounting for Accrual of Wages</vt:lpstr>
      <vt:lpstr>Accounting for Accrual of Wages</vt:lpstr>
      <vt:lpstr>Accrual of Interest</vt:lpstr>
      <vt:lpstr>Accrual of Interest</vt:lpstr>
      <vt:lpstr>Accrual of Interest</vt:lpstr>
      <vt:lpstr>Accrual of Unrecorded Revenues</vt:lpstr>
      <vt:lpstr>Accrual of Unrecorded Revenues</vt:lpstr>
      <vt:lpstr>The Adjusting Process in Perspective</vt:lpstr>
      <vt:lpstr>The Adjusting Process in Perspective</vt:lpstr>
      <vt:lpstr>The Adjusting Process in Perspective</vt:lpstr>
      <vt:lpstr>The Adjusting Process in Perspective</vt:lpstr>
      <vt:lpstr>The Adjusting Process in Perspective</vt:lpstr>
      <vt:lpstr>CLASSIFIED BALANCE SHEET AND INCOME STATEMENT</vt:lpstr>
      <vt:lpstr> OUTCOME of THIS SESSION </vt:lpstr>
      <vt:lpstr>CLASSIFIED BALANCE SHEET AND INCOME STATEMENT</vt:lpstr>
      <vt:lpstr>CLASSIFIED BALANCE SHEET AND INCOME STATEMENT</vt:lpstr>
      <vt:lpstr>Classified Balance Sheet</vt:lpstr>
      <vt:lpstr>Classified Balance Sheet</vt:lpstr>
      <vt:lpstr>Classified Balance Sheet</vt:lpstr>
      <vt:lpstr>Classified Balance Sheet</vt:lpstr>
      <vt:lpstr>Formats of Balance Sheets</vt:lpstr>
      <vt:lpstr>Income Statement Formats</vt:lpstr>
      <vt:lpstr>Single-Step Income Statement</vt:lpstr>
      <vt:lpstr>Multiple-Step Income Statements</vt:lpstr>
      <vt:lpstr>Multiple-Step Income Statements</vt:lpstr>
      <vt:lpstr>Multiple-Step Income Statement</vt:lpstr>
      <vt:lpstr>LIQUIDITY RATIOS (Current Ratio)</vt:lpstr>
      <vt:lpstr>LIQUIDITY RATIOS (Current Ratio)</vt:lpstr>
      <vt:lpstr>Profitability Evaluation Ratios</vt:lpstr>
      <vt:lpstr>Gross Profit Margin</vt:lpstr>
      <vt:lpstr>Return on Sales or Net Profit Margin</vt:lpstr>
      <vt:lpstr>Return on Sales or Net Profit Margin</vt:lpstr>
      <vt:lpstr>Return on Common Stockholders’ Equity</vt:lpstr>
      <vt:lpstr>Return on Assets</vt:lpstr>
      <vt:lpstr>Accounting  for Sales </vt:lpstr>
      <vt:lpstr>ACCOUNTING FOR SALES</vt:lpstr>
      <vt:lpstr> OUTCOME of THIS SESSION </vt:lpstr>
      <vt:lpstr>ACCOUNTING FOR SALES</vt:lpstr>
      <vt:lpstr>ACCOUNTING FOR SALES</vt:lpstr>
      <vt:lpstr>Recognition of Sales Revenue</vt:lpstr>
      <vt:lpstr>Measurement of Sales Revenue</vt:lpstr>
      <vt:lpstr>Merchandise Returns and Allowances</vt:lpstr>
      <vt:lpstr>GROSS AND NET SALES</vt:lpstr>
      <vt:lpstr>Merchandise Returns and Allowances</vt:lpstr>
      <vt:lpstr>Merchandise Returns and Allowances</vt:lpstr>
      <vt:lpstr>Cash and Trade Discounts</vt:lpstr>
      <vt:lpstr>Cash and Trade Discounts</vt:lpstr>
      <vt:lpstr>GROSS AND NET SALES</vt:lpstr>
      <vt:lpstr>Recording Charge/Credit  Card Transactions</vt:lpstr>
      <vt:lpstr>Recording Charge  Card Transactions</vt:lpstr>
      <vt:lpstr>Accounting for Net Sales Revenue</vt:lpstr>
      <vt:lpstr>CASH AND CASH EQUIVALENTS</vt:lpstr>
      <vt:lpstr>Compensating Balances</vt:lpstr>
      <vt:lpstr>Credit Sales and Accounts Receivable</vt:lpstr>
      <vt:lpstr>Uncollectible Accounts</vt:lpstr>
      <vt:lpstr>Measurement of  Uncollectible Accounts</vt:lpstr>
      <vt:lpstr>Specific Write-Off Method</vt:lpstr>
      <vt:lpstr>Specific Write-Off Method</vt:lpstr>
      <vt:lpstr>Allowance Method</vt:lpstr>
      <vt:lpstr>Allowance Method</vt:lpstr>
      <vt:lpstr>ALLOWANCE METHOD—INCOME STATEMENT APPROACH</vt:lpstr>
      <vt:lpstr>ALLOWANCE METHOD—INCOME STATEMENT APPROACH</vt:lpstr>
      <vt:lpstr>ALLOWANCE METHOD—INCOME STATEMENT APPROACH</vt:lpstr>
      <vt:lpstr>ALLOWANCE METHOD—INCOME STATEMENT APPROACH</vt:lpstr>
      <vt:lpstr>ALLOWANCE METHOD—BALANCE SHEET APPROACH</vt:lpstr>
      <vt:lpstr>APPLYING THE BALANCE SHEET APPROACH</vt:lpstr>
      <vt:lpstr>APPLYING THE BALANCE SHEET APPROACH</vt:lpstr>
      <vt:lpstr>APPLYING THE ALLOWANCE METHOD USING THE AGING OF ACCOUTNS RECEIVABLE</vt:lpstr>
      <vt:lpstr>AGING OF ACCOUNTS RECEIVABLE METHOD (Balance Sheet approach)</vt:lpstr>
      <vt:lpstr>Bad Debt Recoveries</vt:lpstr>
      <vt:lpstr>BANK RECONCILIATION STATEMENT</vt:lpstr>
      <vt:lpstr>BANK RECONCILIATION STATEMENT</vt:lpstr>
      <vt:lpstr>Inventories and Cost of Goods Sold </vt:lpstr>
      <vt:lpstr>ACCOUNTING FOR INVENTORIES</vt:lpstr>
      <vt:lpstr> OUTCOME of THIS SESSION </vt:lpstr>
      <vt:lpstr>ACCOUNTING FOR INVENTORIES</vt:lpstr>
      <vt:lpstr>ACCOUNTING FOR INVENTORIES</vt:lpstr>
      <vt:lpstr>Gross Profit and Cost of Goods Sold</vt:lpstr>
      <vt:lpstr>Gross Profit and Cost of Goods Sold</vt:lpstr>
      <vt:lpstr>METHODS OF RECORDING INVENTORY</vt:lpstr>
      <vt:lpstr>Perpetual Inventory System</vt:lpstr>
      <vt:lpstr>Periodic Inventory System</vt:lpstr>
      <vt:lpstr>Physical Inventory</vt:lpstr>
      <vt:lpstr>Cost of Merchandise Acquired</vt:lpstr>
      <vt:lpstr>Transportation Charges</vt:lpstr>
      <vt:lpstr>COST OF MERCHANDISE INVENTORY</vt:lpstr>
      <vt:lpstr>Returns, Allowances, and Discounts</vt:lpstr>
      <vt:lpstr>Returns, Allowances, and Discounts</vt:lpstr>
      <vt:lpstr>GROSS AND NET PURCHASES</vt:lpstr>
      <vt:lpstr>Detailed Gross Profit Calculation ($ in thousands)</vt:lpstr>
      <vt:lpstr>INVENTORY VALUATION METHODS</vt:lpstr>
      <vt:lpstr>Specific Identification</vt:lpstr>
      <vt:lpstr>FIRST IN FIRST OUT-FIFO</vt:lpstr>
      <vt:lpstr>LAST IN FIRST OUT-LIFO</vt:lpstr>
      <vt:lpstr>Weighted Average</vt:lpstr>
      <vt:lpstr>INVENTORY VALUATION METHODS</vt:lpstr>
      <vt:lpstr>Inventory Valuation Methods Example</vt:lpstr>
      <vt:lpstr>Inventory Valuation Methods Example</vt:lpstr>
      <vt:lpstr>Cost Flow Assumptions</vt:lpstr>
      <vt:lpstr>Inventory Cost Relationships</vt:lpstr>
      <vt:lpstr>The Consistency Convention</vt:lpstr>
      <vt:lpstr>Characteristics and  Consequences of LIFO</vt:lpstr>
      <vt:lpstr>Holding Gains and Inventory Profits</vt:lpstr>
      <vt:lpstr>Lower-of-Cost-or-Market Method</vt:lpstr>
      <vt:lpstr>Role of Replacement Cost</vt:lpstr>
      <vt:lpstr>Effects of Inventory Errors</vt:lpstr>
      <vt:lpstr>Cutoff Errors and  Inventory Valuation</vt:lpstr>
      <vt:lpstr>The Importance of Gross Profits</vt:lpstr>
      <vt:lpstr>Estimating Intraperiod Gross Profit  and Inventory</vt:lpstr>
      <vt:lpstr>Estimating Intraperiod Gross Profit  and Inventory</vt:lpstr>
      <vt:lpstr>Gross Profit Percentage  and Turnover</vt:lpstr>
      <vt:lpstr>Gross Profit Percentage  and Turnover</vt:lpstr>
      <vt:lpstr>Gross Profit Percentages and  Accuracy of Records</vt:lpstr>
      <vt:lpstr>Internal Control of Inventories</vt:lpstr>
      <vt:lpstr>Shrinkage in  Perpetual Inventory Systems</vt:lpstr>
      <vt:lpstr>Shrinkage in  Periodic Inventory Systems</vt:lpstr>
      <vt:lpstr>Statement of  Cash Flows </vt:lpstr>
      <vt:lpstr>CASH FLOW STATEMENT</vt:lpstr>
      <vt:lpstr> OUTCOME of THIS SESSION </vt:lpstr>
      <vt:lpstr>CASH FLOW STATEMENT</vt:lpstr>
      <vt:lpstr>CASH FLOW STATEMENT</vt:lpstr>
      <vt:lpstr>Overview</vt:lpstr>
      <vt:lpstr>Overview</vt:lpstr>
      <vt:lpstr>Purpose of the Cash Flow Statement</vt:lpstr>
      <vt:lpstr>Purpose of the Cash Flow Statement</vt:lpstr>
      <vt:lpstr>Typical Activities Affecting Cash</vt:lpstr>
      <vt:lpstr>Typical Activities Affecting Cash</vt:lpstr>
      <vt:lpstr>Typical Activities Affecting Cash</vt:lpstr>
      <vt:lpstr>Typical Activities Affecting Cash</vt:lpstr>
      <vt:lpstr>Typical Activities Affecting Cash</vt:lpstr>
      <vt:lpstr>Preparing the  Statement of Cash Flows</vt:lpstr>
      <vt:lpstr>Preparing the  Statement of Cash Flows</vt:lpstr>
      <vt:lpstr>Preparing the  Statement of Cash Flows</vt:lpstr>
      <vt:lpstr>Cash Flows from  Financing Activities</vt:lpstr>
      <vt:lpstr>Cash Flows from  Investing Activities</vt:lpstr>
      <vt:lpstr>Noncash Investing and  Financing Activities</vt:lpstr>
      <vt:lpstr>Cash Flow from Operating Activities</vt:lpstr>
      <vt:lpstr>The Direct Method</vt:lpstr>
      <vt:lpstr>The Indirect Method</vt:lpstr>
      <vt:lpstr>The Indirect Method</vt:lpstr>
      <vt:lpstr>The Indirect Method</vt:lpstr>
      <vt:lpstr>Example of Statement of Cash Flows</vt:lpstr>
      <vt:lpstr>The Importance of Cash Flow</vt:lpstr>
      <vt:lpstr>Long-Lived Assets and Depreciation </vt:lpstr>
      <vt:lpstr>Overview of Long-lived Assets</vt:lpstr>
      <vt:lpstr>Overview of Long-lived Assets</vt:lpstr>
      <vt:lpstr>Overview of Long-lived Assets</vt:lpstr>
      <vt:lpstr>Contrasting Long-lived Asset Expenditures with Expenses</vt:lpstr>
      <vt:lpstr>Contrasting Long-lived Asset Expenditures with Expenses</vt:lpstr>
      <vt:lpstr>Acquisition Cost of Tangible Assets</vt:lpstr>
      <vt:lpstr>Acquisition Cost of Tangible Assets</vt:lpstr>
      <vt:lpstr>Acquisition Cost of Tangible Assets</vt:lpstr>
      <vt:lpstr>Acquisition Cost of Tangible Assets</vt:lpstr>
      <vt:lpstr>Basket Purchases</vt:lpstr>
      <vt:lpstr>Basket Purchases</vt:lpstr>
      <vt:lpstr>Depreciation of Buildings  and Equipment</vt:lpstr>
      <vt:lpstr>Depreciation of Buildings  and Equipment</vt:lpstr>
      <vt:lpstr>Depreciation of Buildings  and Equipment</vt:lpstr>
      <vt:lpstr>Depreciation of Buildings  and Equipment</vt:lpstr>
      <vt:lpstr>Straight-line Depreciation</vt:lpstr>
      <vt:lpstr>Depreciation Based on Units</vt:lpstr>
      <vt:lpstr>Depreciation Based on Units</vt:lpstr>
      <vt:lpstr>Declining-balance Depreciation</vt:lpstr>
      <vt:lpstr>Declining-balance Depreciation</vt:lpstr>
      <vt:lpstr>Comparing and Choosing  Depreciation Methods</vt:lpstr>
      <vt:lpstr>Comparing and Choosing  Depreciation Methods</vt:lpstr>
      <vt:lpstr>Changes in Estimated Useful Life  or Residual Value</vt:lpstr>
      <vt:lpstr>Changes in Estimated Useful Life  or Residual Value</vt:lpstr>
      <vt:lpstr>Changes in Estimated Useful Life  or Residual Value</vt:lpstr>
      <vt:lpstr>Changes in Estimated Useful Life  or Residual Value</vt:lpstr>
      <vt:lpstr>Depreciation and Cash Flow</vt:lpstr>
      <vt:lpstr>Expenditures After Acquisition</vt:lpstr>
      <vt:lpstr>Gains and Losses on Sales  of Tangible Assets</vt:lpstr>
      <vt:lpstr>Gains and Losses on Sales  of Tangible Assets</vt:lpstr>
      <vt:lpstr>Income Statement Presentation</vt:lpstr>
      <vt:lpstr>Asset Sales and the  Statement of Cash Flows</vt:lpstr>
      <vt:lpstr>Impairment of Tangible Assets</vt:lpstr>
      <vt:lpstr>Impairment of Tangible Assets</vt:lpstr>
      <vt:lpstr>Intangible Assets</vt:lpstr>
      <vt:lpstr>Intangible Assets</vt:lpstr>
      <vt:lpstr>Intangible Assets</vt:lpstr>
      <vt:lpstr>Examples of Intangible Assets</vt:lpstr>
      <vt:lpstr>Examples of Intangible Assets</vt:lpstr>
      <vt:lpstr>Impairment of Intangible Assets  Other than Goodwill</vt:lpstr>
      <vt:lpstr>Goodwill</vt:lpstr>
      <vt:lpstr>Depletion of Natural Resources</vt:lpstr>
    </vt:vector>
  </TitlesOfParts>
  <Company>ucp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ACCOUNTING</dc:title>
  <dc:subject>ACCOUNTING</dc:subject>
  <dc:creator>FutureSoft (www.futuresoft.yolasite.com)</dc:creator>
  <cp:keywords>FINANCIAL ACCOUNTING, Accounting Book, FINANCIAL ACCOUNTING Book, FINANCIAL ACCOUNTING LECTURE SLIDES  </cp:keywords>
  <cp:lastModifiedBy>l1f10bscs0026</cp:lastModifiedBy>
  <cp:revision>25</cp:revision>
  <dcterms:created xsi:type="dcterms:W3CDTF">2010-10-07T08:25:17Z</dcterms:created>
  <dcterms:modified xsi:type="dcterms:W3CDTF">2011-03-19T11:14:49Z</dcterms:modified>
</cp:coreProperties>
</file>